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57" r:id="rId2"/>
    <p:sldId id="330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29" r:id="rId25"/>
    <p:sldId id="279" r:id="rId26"/>
    <p:sldId id="280" r:id="rId27"/>
    <p:sldId id="331" r:id="rId28"/>
    <p:sldId id="281" r:id="rId29"/>
    <p:sldId id="332" r:id="rId30"/>
    <p:sldId id="333" r:id="rId31"/>
    <p:sldId id="282" r:id="rId32"/>
    <p:sldId id="283" r:id="rId33"/>
    <p:sldId id="334" r:id="rId34"/>
    <p:sldId id="335" r:id="rId35"/>
    <p:sldId id="336" r:id="rId36"/>
    <p:sldId id="284" r:id="rId37"/>
    <p:sldId id="341" r:id="rId38"/>
    <p:sldId id="285" r:id="rId39"/>
    <p:sldId id="337" r:id="rId40"/>
    <p:sldId id="286" r:id="rId41"/>
    <p:sldId id="293" r:id="rId42"/>
    <p:sldId id="287" r:id="rId43"/>
    <p:sldId id="288" r:id="rId44"/>
    <p:sldId id="289" r:id="rId45"/>
    <p:sldId id="290" r:id="rId46"/>
    <p:sldId id="292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2" r:id="rId55"/>
    <p:sldId id="303" r:id="rId56"/>
    <p:sldId id="304" r:id="rId57"/>
    <p:sldId id="307" r:id="rId58"/>
    <p:sldId id="306" r:id="rId59"/>
    <p:sldId id="308" r:id="rId60"/>
    <p:sldId id="309" r:id="rId61"/>
    <p:sldId id="310" r:id="rId62"/>
    <p:sldId id="311" r:id="rId63"/>
    <p:sldId id="312" r:id="rId64"/>
    <p:sldId id="313" r:id="rId65"/>
    <p:sldId id="338" r:id="rId66"/>
    <p:sldId id="314" r:id="rId67"/>
    <p:sldId id="315" r:id="rId68"/>
    <p:sldId id="316" r:id="rId69"/>
    <p:sldId id="318" r:id="rId70"/>
    <p:sldId id="317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39" r:id="rId79"/>
    <p:sldId id="340" r:id="rId80"/>
    <p:sldId id="326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0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46D08-1663-4BB4-B61F-E92CBD5D443F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5F23B-2738-447D-A0E3-A9B4F6FD7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0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5F66D77-6959-4431-8322-964B22E02221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5299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90C0C33-94E4-4594-9383-0B7E49B47870}" type="slidenum">
              <a:rPr lang="en-US" smtClean="0">
                <a:latin typeface="Times New Roman" pitchFamily="18" charset="0"/>
              </a:rPr>
              <a:pPr/>
              <a:t>64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7438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3189E6-ABD7-4F72-9A11-58895DE25FC6}" type="slidenum">
              <a:rPr lang="en-US" smtClean="0">
                <a:latin typeface="Times New Roman" pitchFamily="18" charset="0"/>
              </a:rPr>
              <a:pPr/>
              <a:t>68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3358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780D881-B744-49E1-8B4D-7B0504D40DE1}" type="slidenum">
              <a:rPr lang="en-US" smtClean="0">
                <a:latin typeface="Times New Roman" pitchFamily="18" charset="0"/>
              </a:rPr>
              <a:pPr/>
              <a:t>70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03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BB2313-30ED-46F0-95A2-4620BB0A4103}" type="slidenum">
              <a:rPr lang="en-US" smtClean="0">
                <a:latin typeface="Times New Roman" pitchFamily="18" charset="0"/>
              </a:rPr>
              <a:pPr/>
              <a:t>71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8215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5557FD-C6EC-481E-A4CA-AFF176422F4E}" type="slidenum">
              <a:rPr lang="en-US" smtClean="0">
                <a:latin typeface="Times New Roman" pitchFamily="18" charset="0"/>
              </a:rPr>
              <a:pPr/>
              <a:t>72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2173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65FD1A5-CE20-4CF8-8F5D-7F366F98A636}" type="slidenum">
              <a:rPr lang="en-US" smtClean="0">
                <a:latin typeface="Times New Roman" pitchFamily="18" charset="0"/>
              </a:rPr>
              <a:pPr/>
              <a:t>74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8195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D30D3A9-2896-4F8E-86A6-01253BB2EE9C}" type="slidenum">
              <a:rPr lang="en-US" smtClean="0">
                <a:latin typeface="Times New Roman" pitchFamily="18" charset="0"/>
              </a:rPr>
              <a:pPr/>
              <a:t>75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2279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2BAF252-48F7-4156-8B00-74110CE135D7}" type="slidenum">
              <a:rPr lang="en-US" smtClean="0">
                <a:latin typeface="Times New Roman" pitchFamily="18" charset="0"/>
              </a:rPr>
              <a:pPr/>
              <a:t>47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298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4F1F278-071D-4EB9-89A4-CD2FC36B54CB}" type="slidenum">
              <a:rPr lang="en-US" smtClean="0">
                <a:latin typeface="Times New Roman" pitchFamily="18" charset="0"/>
              </a:rPr>
              <a:pPr/>
              <a:t>48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90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3B80C10-8706-4797-8973-DB62B9FC97CB}" type="slidenum">
              <a:rPr lang="en-US" smtClean="0">
                <a:latin typeface="Times New Roman" pitchFamily="18" charset="0"/>
              </a:rPr>
              <a:pPr/>
              <a:t>53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351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A388583-4068-4B70-A5F2-B34E3AE012F9}" type="slidenum">
              <a:rPr lang="en-US" smtClean="0">
                <a:latin typeface="Times New Roman" pitchFamily="18" charset="0"/>
              </a:rPr>
              <a:pPr/>
              <a:t>54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173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ACBC83C-CD23-4493-916B-FCFC9F230BC1}" type="slidenum">
              <a:rPr lang="en-US" smtClean="0">
                <a:latin typeface="Times New Roman" pitchFamily="18" charset="0"/>
              </a:rPr>
              <a:pPr/>
              <a:t>55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500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F545893-A040-4BAE-B491-B668EB746AF0}" type="slidenum">
              <a:rPr lang="en-US" smtClean="0">
                <a:latin typeface="Times New Roman" pitchFamily="18" charset="0"/>
              </a:rPr>
              <a:pPr/>
              <a:t>58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8268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CA108B9-45EE-43D6-BC6A-4930330DE19D}" type="slidenum">
              <a:rPr lang="en-US" smtClean="0">
                <a:latin typeface="Times New Roman" pitchFamily="18" charset="0"/>
              </a:rPr>
              <a:pPr/>
              <a:t>59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5958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FB0BF8-C190-42D1-9A8F-37E328DDDE45}" type="slidenum">
              <a:rPr lang="en-US" smtClean="0">
                <a:latin typeface="Times New Roman" pitchFamily="18" charset="0"/>
              </a:rPr>
              <a:pPr/>
              <a:t>60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507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1F8325C-0A33-40F1-90B2-5DCDE7B23A8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C071940-33EC-4A51-BA20-D7985D2392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325C-0A33-40F1-90B2-5DCDE7B23A8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1940-33EC-4A51-BA20-D7985D2392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325C-0A33-40F1-90B2-5DCDE7B23A8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1940-33EC-4A51-BA20-D7985D2392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325C-0A33-40F1-90B2-5DCDE7B23A8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1940-33EC-4A51-BA20-D7985D2392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325C-0A33-40F1-90B2-5DCDE7B23A8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1940-33EC-4A51-BA20-D7985D2392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325C-0A33-40F1-90B2-5DCDE7B23A8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1940-33EC-4A51-BA20-D7985D2392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325C-0A33-40F1-90B2-5DCDE7B23A8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1940-33EC-4A51-BA20-D7985D2392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325C-0A33-40F1-90B2-5DCDE7B23A8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1940-33EC-4A51-BA20-D7985D2392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325C-0A33-40F1-90B2-5DCDE7B23A8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1940-33EC-4A51-BA20-D7985D2392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1F8325C-0A33-40F1-90B2-5DCDE7B23A8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C071940-33EC-4A51-BA20-D7985D2392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1F8325C-0A33-40F1-90B2-5DCDE7B23A8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C071940-33EC-4A51-BA20-D7985D2392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1F8325C-0A33-40F1-90B2-5DCDE7B23A8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C071940-33EC-4A51-BA20-D7985D2392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en.wikipedia.org/wiki/File:Charles_Montesquieu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305800" cy="297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U.S History E.O.C.T.</a:t>
            </a:r>
            <a:br>
              <a:rPr lang="en-US" dirty="0" smtClean="0"/>
            </a:br>
            <a:r>
              <a:rPr lang="en-US" dirty="0" smtClean="0"/>
              <a:t>Part I</a:t>
            </a:r>
            <a:br>
              <a:rPr lang="en-US" dirty="0" smtClean="0"/>
            </a:br>
            <a:r>
              <a:rPr lang="en-US" b="1" dirty="0" smtClean="0"/>
              <a:t>Colonization to Constitution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ts2.mm.bing.net/th?id=H.4883713775764185&amp;pid=1.7&amp;w=211&amp;h=144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3276600" cy="223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0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Answer: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A: the profitable tobacco crop</a:t>
            </a:r>
          </a:p>
        </p:txBody>
      </p:sp>
    </p:spTree>
    <p:extLst>
      <p:ext uri="{BB962C8B-B14F-4D97-AF65-F5344CB8AC3E}">
        <p14:creationId xmlns:p14="http://schemas.microsoft.com/office/powerpoint/2010/main" val="29204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New England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Originally settled by English </a:t>
            </a:r>
            <a:r>
              <a:rPr lang="en-US" b="1" dirty="0" smtClean="0">
                <a:effectLst/>
              </a:rPr>
              <a:t>Separatists</a:t>
            </a:r>
            <a:r>
              <a:rPr lang="en-US" dirty="0" smtClean="0">
                <a:effectLst/>
              </a:rPr>
              <a:t>, who had </a:t>
            </a:r>
            <a:r>
              <a:rPr lang="en-US" b="1" dirty="0" smtClean="0">
                <a:effectLst/>
              </a:rPr>
              <a:t>broken</a:t>
            </a:r>
            <a:r>
              <a:rPr lang="en-US" dirty="0" smtClean="0">
                <a:effectLst/>
              </a:rPr>
              <a:t> away from the Anglican Church</a:t>
            </a:r>
          </a:p>
          <a:p>
            <a:r>
              <a:rPr lang="en-US" dirty="0" smtClean="0">
                <a:effectLst/>
              </a:rPr>
              <a:t>They were persecuted </a:t>
            </a:r>
          </a:p>
          <a:p>
            <a:r>
              <a:rPr lang="en-US" dirty="0" smtClean="0">
                <a:effectLst/>
              </a:rPr>
              <a:t>These settlers were called </a:t>
            </a:r>
            <a:r>
              <a:rPr lang="en-US" b="1" dirty="0" smtClean="0">
                <a:effectLst/>
              </a:rPr>
              <a:t>“Pilgrims</a:t>
            </a:r>
            <a:r>
              <a:rPr lang="en-US" dirty="0" smtClean="0">
                <a:effectLst/>
              </a:rPr>
              <a:t>”</a:t>
            </a:r>
          </a:p>
          <a:p>
            <a:r>
              <a:rPr lang="en-US" dirty="0" smtClean="0">
                <a:effectLst/>
              </a:rPr>
              <a:t>They sailed on the Mayflower from England to America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effectLst/>
            </a:endParaRPr>
          </a:p>
        </p:txBody>
      </p:sp>
      <p:pic>
        <p:nvPicPr>
          <p:cNvPr id="11268" name="Picture 4" descr="MCTN01339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128" y="4343399"/>
            <a:ext cx="2103272" cy="240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8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800" smtClean="0">
                <a:effectLst/>
              </a:rPr>
              <a:t>Massachusetts Bay Colony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Settled by English </a:t>
            </a:r>
            <a:r>
              <a:rPr lang="en-US" b="1" dirty="0" smtClean="0">
                <a:effectLst/>
              </a:rPr>
              <a:t>Puritans</a:t>
            </a:r>
            <a:r>
              <a:rPr lang="en-US" dirty="0" smtClean="0">
                <a:effectLst/>
              </a:rPr>
              <a:t> (who were Anglican, but wanted to reform the Church of its “Catholic” practices)</a:t>
            </a:r>
          </a:p>
          <a:p>
            <a:r>
              <a:rPr lang="en-US" dirty="0" smtClean="0">
                <a:effectLst/>
              </a:rPr>
              <a:t>They were </a:t>
            </a:r>
            <a:r>
              <a:rPr lang="en-US" b="1" dirty="0" smtClean="0">
                <a:effectLst/>
              </a:rPr>
              <a:t>persecuted</a:t>
            </a:r>
            <a:r>
              <a:rPr lang="en-US" dirty="0" smtClean="0">
                <a:effectLst/>
              </a:rPr>
              <a:t> in Great Britain</a:t>
            </a:r>
          </a:p>
          <a:p>
            <a:r>
              <a:rPr lang="en-US" dirty="0" smtClean="0">
                <a:effectLst/>
              </a:rPr>
              <a:t>They established their “City Upon A Hill”, what they considered a model </a:t>
            </a:r>
            <a:r>
              <a:rPr lang="en-US" b="1" dirty="0" smtClean="0">
                <a:effectLst/>
              </a:rPr>
              <a:t>utopia</a:t>
            </a:r>
            <a:r>
              <a:rPr lang="en-US" dirty="0" smtClean="0">
                <a:effectLst/>
              </a:rPr>
              <a:t>, in Boston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effectLst/>
            </a:endParaRPr>
          </a:p>
        </p:txBody>
      </p:sp>
      <p:pic>
        <p:nvPicPr>
          <p:cNvPr id="12292" name="Picture 4" descr="MCj020047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0"/>
            <a:ext cx="18256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6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800" smtClean="0">
                <a:effectLst/>
              </a:rPr>
              <a:t>Puritans vs. Native Americans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1463040" y="2119257"/>
            <a:ext cx="6842760" cy="36038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b="1" dirty="0" smtClean="0">
                <a:effectLst/>
              </a:rPr>
              <a:t>King Philip’s War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Chief of the Wampanoag's (Metacom/”King Philip”) led an attack on the Puritans in response to their laws that restricted the Indians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It was a very brutal and destructive war 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Food shortages, disease, and heavy casualties kept the Indians from fighting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Metacom was killed and the Indian resistance in New England ended</a:t>
            </a:r>
          </a:p>
          <a:p>
            <a:pPr>
              <a:defRPr/>
            </a:pPr>
            <a:endParaRPr lang="en-US" sz="2800" dirty="0" smtClean="0">
              <a:effectLst/>
            </a:endParaRPr>
          </a:p>
          <a:p>
            <a:pPr>
              <a:defRPr/>
            </a:pPr>
            <a:endParaRPr lang="en-US" sz="2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4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800" smtClean="0">
                <a:effectLst/>
              </a:rPr>
              <a:t>Tension in New England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Roger Williams challenged forced religion on the citizens of Massachusetts</a:t>
            </a:r>
          </a:p>
          <a:p>
            <a:r>
              <a:rPr lang="en-US" dirty="0" smtClean="0">
                <a:effectLst/>
              </a:rPr>
              <a:t>He was exiled and eventually founded the colony of Rhode Island</a:t>
            </a:r>
          </a:p>
          <a:p>
            <a:r>
              <a:rPr lang="en-US" dirty="0" smtClean="0">
                <a:effectLst/>
              </a:rPr>
              <a:t>Separation of church and state established in Rhode island</a:t>
            </a:r>
          </a:p>
        </p:txBody>
      </p:sp>
      <p:pic>
        <p:nvPicPr>
          <p:cNvPr id="14340" name="Picture 4" descr="MCj03328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4187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MPj040108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5105400"/>
            <a:ext cx="23479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5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Halfway Covenant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6200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Allowed partial church membership for the children and grandchildren of the original Puritans.</a:t>
            </a:r>
          </a:p>
          <a:p>
            <a:r>
              <a:rPr lang="en-US" dirty="0" smtClean="0"/>
              <a:t>As more and more children were born in America, many grew up to be adults who lacked a personal covenant (relationship) with God, the central theme of Puritanism. </a:t>
            </a:r>
            <a:endParaRPr lang="en-US" dirty="0" smtClean="0">
              <a:effectLst/>
            </a:endParaRPr>
          </a:p>
        </p:txBody>
      </p:sp>
      <p:pic>
        <p:nvPicPr>
          <p:cNvPr id="15364" name="Picture 4" descr="MCj023154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3429000" cy="26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8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965245" cy="12024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Salem Witch Trails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467600" cy="42050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Salem witch trials </a:t>
            </a:r>
            <a:r>
              <a:rPr lang="en-US" sz="2800" dirty="0"/>
              <a:t>were a series of hearings and prosecutions of people accused of witchcraft in colonial </a:t>
            </a:r>
            <a:r>
              <a:rPr lang="en-US" sz="2800" dirty="0" smtClean="0"/>
              <a:t>Massachusetts.</a:t>
            </a:r>
          </a:p>
          <a:p>
            <a:r>
              <a:rPr lang="en-US" sz="2800" dirty="0" smtClean="0">
                <a:effectLst/>
              </a:rPr>
              <a:t>In a series of court hearings, over 150 Massachusetts </a:t>
            </a:r>
            <a:r>
              <a:rPr lang="en-US" sz="2800" dirty="0"/>
              <a:t>c</a:t>
            </a:r>
            <a:r>
              <a:rPr lang="en-US" sz="2800" dirty="0" smtClean="0">
                <a:effectLst/>
              </a:rPr>
              <a:t>olonists were accused of with craft were tried, 29 were convicted and 19 hanged. </a:t>
            </a:r>
          </a:p>
        </p:txBody>
      </p:sp>
      <p:pic>
        <p:nvPicPr>
          <p:cNvPr id="16388" name="Picture 4" descr="MCj018960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0371"/>
            <a:ext cx="2514600" cy="197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66" y="4495800"/>
            <a:ext cx="4567809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800" smtClean="0">
                <a:effectLst/>
              </a:rPr>
              <a:t>Massachusetts Bay Loses Its Charter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Puritans refused to obey English law</a:t>
            </a:r>
          </a:p>
          <a:p>
            <a:r>
              <a:rPr lang="en-US" sz="2800" dirty="0" smtClean="0">
                <a:effectLst/>
              </a:rPr>
              <a:t>In 1684, King Charles II revoked the colony’s corporate charter</a:t>
            </a:r>
          </a:p>
          <a:p>
            <a:r>
              <a:rPr lang="en-US" sz="2800" dirty="0" smtClean="0">
                <a:effectLst/>
              </a:rPr>
              <a:t>Massachusetts became a royal colony, under strict control of the king</a:t>
            </a:r>
          </a:p>
        </p:txBody>
      </p:sp>
      <p:pic>
        <p:nvPicPr>
          <p:cNvPr id="17412" name="Picture 4" descr="MCj041165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1787525" cy="242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9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Sample Question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effectLst/>
              </a:rPr>
              <a:t>    Which factor directly affected the settlement of New England in the 1600s?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2000" dirty="0" smtClean="0">
                <a:effectLst/>
              </a:rPr>
              <a:t>Religious persecution in Great Britain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2000" dirty="0" smtClean="0">
                <a:effectLst/>
              </a:rPr>
              <a:t>The opportunity to cultivate tobacco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2000" dirty="0" smtClean="0">
                <a:effectLst/>
              </a:rPr>
              <a:t>Growing conflict with the southern farmers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2000" dirty="0" smtClean="0">
                <a:effectLst/>
              </a:rPr>
              <a:t>The chance to participate in the slave trade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33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Answer: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A: religious persecution in Great Britain</a:t>
            </a:r>
          </a:p>
        </p:txBody>
      </p:sp>
    </p:spTree>
    <p:extLst>
      <p:ext uri="{BB962C8B-B14F-4D97-AF65-F5344CB8AC3E}">
        <p14:creationId xmlns:p14="http://schemas.microsoft.com/office/powerpoint/2010/main" val="325559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Domain 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Standards 1 - 5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Settlement of North America in the 17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r>
              <a:rPr lang="en-US" dirty="0" smtClean="0"/>
              <a:t>The economic and social development of British North America.</a:t>
            </a:r>
          </a:p>
          <a:p>
            <a:r>
              <a:rPr lang="en-US" dirty="0" smtClean="0"/>
              <a:t>The causes of the American Revolution.</a:t>
            </a:r>
          </a:p>
          <a:p>
            <a:r>
              <a:rPr lang="en-US" dirty="0" smtClean="0"/>
              <a:t>U.S. Constitution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/>
              </a:rPr>
              <a:t>Mid-Atlantic Colonies</a:t>
            </a:r>
            <a:br>
              <a:rPr lang="en-US" sz="4000" dirty="0" smtClean="0">
                <a:effectLst/>
              </a:rPr>
            </a:br>
            <a:endParaRPr lang="en-US" sz="4000" dirty="0" smtClean="0">
              <a:effectLst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36600" y="1676400"/>
            <a:ext cx="82296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New N</a:t>
            </a:r>
            <a:r>
              <a:rPr lang="en-US" sz="2800" b="1" dirty="0" smtClean="0"/>
              <a:t>etherlands </a:t>
            </a:r>
            <a:r>
              <a:rPr lang="en-US" sz="2800" b="1" dirty="0"/>
              <a:t>to New York</a:t>
            </a:r>
            <a:endParaRPr lang="en-US" sz="2800" b="1" dirty="0" smtClean="0">
              <a:effectLst/>
            </a:endParaRPr>
          </a:p>
          <a:p>
            <a:r>
              <a:rPr lang="en-US" sz="2800" dirty="0" smtClean="0">
                <a:effectLst/>
              </a:rPr>
              <a:t>Originally claimed and settled by Netherland</a:t>
            </a:r>
          </a:p>
          <a:p>
            <a:pPr lvl="1"/>
            <a:r>
              <a:rPr lang="en-US" sz="2400" dirty="0" smtClean="0">
                <a:effectLst/>
              </a:rPr>
              <a:t>Diverse Population (settlers were allowed from all over Europe)</a:t>
            </a:r>
          </a:p>
          <a:p>
            <a:r>
              <a:rPr lang="en-US" sz="2800" dirty="0" smtClean="0">
                <a:effectLst/>
              </a:rPr>
              <a:t>James, Duke of York and brother of King Charles II, sent a fleet of ships to take the colony away from the Dutch</a:t>
            </a:r>
          </a:p>
          <a:p>
            <a:pPr lvl="1"/>
            <a:r>
              <a:rPr lang="en-US" sz="2400" dirty="0" smtClean="0">
                <a:effectLst/>
              </a:rPr>
              <a:t>It was accomplished without firing a single shot</a:t>
            </a:r>
          </a:p>
          <a:p>
            <a:pPr lvl="1"/>
            <a:r>
              <a:rPr lang="en-US" sz="2400" dirty="0" smtClean="0">
                <a:effectLst/>
              </a:rPr>
              <a:t>It became the English colony of New York</a:t>
            </a:r>
          </a:p>
          <a:p>
            <a:endParaRPr lang="en-US" sz="2800" dirty="0" smtClean="0">
              <a:effectLst/>
            </a:endParaRPr>
          </a:p>
          <a:p>
            <a:endParaRPr lang="en-US" sz="2800" dirty="0" smtClean="0">
              <a:effectLst/>
            </a:endParaRPr>
          </a:p>
          <a:p>
            <a:endParaRPr lang="en-US" sz="2800" dirty="0" smtClean="0">
              <a:effectLst/>
            </a:endParaRPr>
          </a:p>
        </p:txBody>
      </p:sp>
      <p:pic>
        <p:nvPicPr>
          <p:cNvPr id="20484" name="Picture 5" descr="MCj040827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40350"/>
            <a:ext cx="1955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3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800" dirty="0" smtClean="0">
                <a:effectLst/>
              </a:rPr>
              <a:t>Pennsylvania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Founded by religiously tolerant Quakers led by William Penn.</a:t>
            </a:r>
          </a:p>
          <a:p>
            <a:r>
              <a:rPr lang="en-US" dirty="0" smtClean="0">
                <a:effectLst/>
              </a:rPr>
              <a:t>Quakers were first settlers</a:t>
            </a:r>
          </a:p>
          <a:p>
            <a:r>
              <a:rPr lang="en-US" dirty="0" smtClean="0">
                <a:effectLst/>
              </a:rPr>
              <a:t>Penn’s “Holy Experiment”: allowed freedom of religion</a:t>
            </a:r>
          </a:p>
          <a:p>
            <a:endParaRPr lang="en-US" dirty="0" smtClean="0">
              <a:effectLst/>
            </a:endParaRPr>
          </a:p>
        </p:txBody>
      </p:sp>
      <p:pic>
        <p:nvPicPr>
          <p:cNvPr id="21508" name="Picture 4" descr="MCj014984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3351213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7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Sample Question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b="1" dirty="0" smtClean="0">
                <a:effectLst/>
              </a:rPr>
              <a:t>The original settlers of the Mid-Atlantic colonies were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2000" dirty="0" smtClean="0">
                <a:effectLst/>
              </a:rPr>
              <a:t>Pilgrims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2000" dirty="0" smtClean="0">
                <a:effectLst/>
              </a:rPr>
              <a:t>Quakers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2000" dirty="0" smtClean="0">
                <a:effectLst/>
              </a:rPr>
              <a:t>Puritans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2000" dirty="0" smtClean="0">
                <a:effectLst/>
              </a:rPr>
              <a:t>Dutch</a:t>
            </a:r>
          </a:p>
        </p:txBody>
      </p:sp>
    </p:spTree>
    <p:extLst>
      <p:ext uri="{BB962C8B-B14F-4D97-AF65-F5344CB8AC3E}">
        <p14:creationId xmlns:p14="http://schemas.microsoft.com/office/powerpoint/2010/main" val="21007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Correct Answer: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D: Dutch</a:t>
            </a:r>
          </a:p>
        </p:txBody>
      </p:sp>
    </p:spTree>
    <p:extLst>
      <p:ext uri="{BB962C8B-B14F-4D97-AF65-F5344CB8AC3E}">
        <p14:creationId xmlns:p14="http://schemas.microsoft.com/office/powerpoint/2010/main" val="266213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dirty="0" smtClean="0"/>
              <a:t>French Settlement of Quebec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239000" cy="4525963"/>
          </a:xfrm>
        </p:spPr>
        <p:txBody>
          <a:bodyPr/>
          <a:lstStyle/>
          <a:p>
            <a:r>
              <a:rPr lang="en-US" dirty="0" smtClean="0"/>
              <a:t>France settled colonies to secure the valuable natural resources of North America and export them to Europe. </a:t>
            </a:r>
          </a:p>
          <a:p>
            <a:r>
              <a:rPr lang="en-US" dirty="0" smtClean="0"/>
              <a:t>Quebec was the first permanent French settlement in North America.</a:t>
            </a:r>
          </a:p>
          <a:p>
            <a:r>
              <a:rPr lang="en-US" dirty="0" smtClean="0"/>
              <a:t>The French instructed their colonists to spread the Catholic faith in the New World.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7797"/>
            <a:ext cx="2931425" cy="248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1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7414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/>
              </a:rPr>
              <a:t>                        Standard 2</a:t>
            </a:r>
            <a:br>
              <a:rPr lang="en-US" b="1" dirty="0" smtClean="0">
                <a:effectLst/>
              </a:rPr>
            </a:br>
            <a:r>
              <a:rPr lang="en-US" dirty="0" smtClean="0">
                <a:effectLst/>
              </a:rPr>
              <a:t>  Mercantilism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r>
              <a:rPr lang="en-US" dirty="0" smtClean="0">
                <a:effectLst/>
              </a:rPr>
              <a:t>The theory of</a:t>
            </a:r>
            <a:r>
              <a:rPr lang="en-US" b="1" dirty="0" smtClean="0">
                <a:effectLst/>
              </a:rPr>
              <a:t> mercantilism </a:t>
            </a:r>
            <a:r>
              <a:rPr lang="en-US" dirty="0" smtClean="0">
                <a:effectLst/>
              </a:rPr>
              <a:t>held that a the Earth had a limited supply of wealth in the form of natural resources, especially gold and silver, so the best way to become a stronger nation was to acquire the most wealth.</a:t>
            </a:r>
          </a:p>
          <a:p>
            <a:r>
              <a:rPr lang="en-US" dirty="0" smtClean="0">
                <a:effectLst/>
              </a:rPr>
              <a:t>The more American goods the British could sell to other countries, the less money those countries would have for themselves. </a:t>
            </a:r>
          </a:p>
          <a:p>
            <a:r>
              <a:rPr lang="en-US" dirty="0" smtClean="0"/>
              <a:t>Great Britain would get stronger, and its European rivals would get weaker.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Export raw materials from colonies to England. </a:t>
            </a:r>
          </a:p>
          <a:p>
            <a:r>
              <a:rPr lang="en-US" dirty="0" smtClean="0">
                <a:effectLst/>
              </a:rPr>
              <a:t>The British would sell manufactured goods back to the colonies.</a:t>
            </a:r>
          </a:p>
        </p:txBody>
      </p:sp>
      <p:pic>
        <p:nvPicPr>
          <p:cNvPr id="24580" name="Picture 8" descr="MCj043982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76200"/>
            <a:ext cx="19240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8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965245" cy="12024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Triangular Trade Route</a:t>
            </a:r>
          </a:p>
        </p:txBody>
      </p:sp>
      <p:pic>
        <p:nvPicPr>
          <p:cNvPr id="25603" name="Picture 7" descr="Trade Routes.d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067425" cy="442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93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381000"/>
            <a:ext cx="6965245" cy="1202485"/>
          </a:xfrm>
        </p:spPr>
        <p:txBody>
          <a:bodyPr/>
          <a:lstStyle/>
          <a:p>
            <a:r>
              <a:rPr lang="en-US" dirty="0" smtClean="0"/>
              <a:t>Transatlantic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3595743"/>
          </a:xfrm>
        </p:spPr>
        <p:txBody>
          <a:bodyPr>
            <a:normAutofit/>
          </a:bodyPr>
          <a:lstStyle/>
          <a:p>
            <a:r>
              <a:rPr lang="en-US" dirty="0" smtClean="0"/>
              <a:t>Mercantilism also inspired Parliament to control transatlantic trade with its American colonies.</a:t>
            </a:r>
          </a:p>
          <a:p>
            <a:r>
              <a:rPr lang="en-US" dirty="0" smtClean="0"/>
              <a:t>All goods shipped to or from British north America had to travel in British ships, and any goods exported to Europe had to land first in Britain to pay taxes.</a:t>
            </a:r>
          </a:p>
          <a:p>
            <a:r>
              <a:rPr lang="en-US" dirty="0" smtClean="0"/>
              <a:t>These restrictions  were designed to keep the colonies from competing against Britain.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443" y="4114800"/>
            <a:ext cx="3124200" cy="24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6965245" cy="12024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800" smtClean="0">
                <a:effectLst/>
              </a:rPr>
              <a:t>African Colonial Population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543800" cy="3603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effectLst/>
              </a:rPr>
              <a:t>As employment opportunities increased in England, fewer indentured servants came to America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/>
              </a:rPr>
              <a:t>Transatlantic trade included stops along the African coast to trade rum (from New England) and guns and manufactured goods (from England) in exchange for slaves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/>
              </a:rPr>
              <a:t>Slaves were taken to the West Indies and various parts of North America in the </a:t>
            </a:r>
            <a:r>
              <a:rPr lang="en-US" sz="2800" b="1" dirty="0" smtClean="0">
                <a:effectLst/>
              </a:rPr>
              <a:t>Middle Passage</a:t>
            </a:r>
            <a:r>
              <a:rPr lang="en-US" sz="2800" dirty="0" smtClean="0">
                <a:effectLst/>
              </a:rPr>
              <a:t> of the transatlantic trade</a:t>
            </a:r>
          </a:p>
          <a:p>
            <a:pPr>
              <a:lnSpc>
                <a:spcPct val="90000"/>
              </a:lnSpc>
            </a:pPr>
            <a:endParaRPr lang="en-US" sz="2800" dirty="0" smtClean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5799"/>
            <a:ext cx="2819400" cy="219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33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304800"/>
            <a:ext cx="6965245" cy="1202485"/>
          </a:xfrm>
        </p:spPr>
        <p:txBody>
          <a:bodyPr/>
          <a:lstStyle/>
          <a:p>
            <a:r>
              <a:rPr lang="en-US" dirty="0" smtClean="0"/>
              <a:t>Middle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971800"/>
            <a:ext cx="7467600" cy="3886200"/>
          </a:xfrm>
        </p:spPr>
        <p:txBody>
          <a:bodyPr>
            <a:noAutofit/>
          </a:bodyPr>
          <a:lstStyle/>
          <a:p>
            <a:r>
              <a:rPr lang="en-US" dirty="0" smtClean="0"/>
              <a:t>The sea voyage that carried Africans to North America was called the Middle Passage.</a:t>
            </a:r>
          </a:p>
          <a:p>
            <a:r>
              <a:rPr lang="en-US" dirty="0" smtClean="0"/>
              <a:t>The Middle passage refers to the middle portion of a three-way voyage made by slave ships.</a:t>
            </a:r>
          </a:p>
          <a:p>
            <a:r>
              <a:rPr lang="en-US" dirty="0" smtClean="0"/>
              <a:t>First, British ships loaded with rum, cloth, and other British goods sailed to Africa.</a:t>
            </a:r>
          </a:p>
          <a:p>
            <a:r>
              <a:rPr lang="en-US" dirty="0" smtClean="0"/>
              <a:t>While in Africa, they  were traded  for Africans originally enslaved by other Africans.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3324225" cy="20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71981"/>
            <a:ext cx="2362200" cy="240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8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Colonial Period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/>
              <a:t>Standard 1</a:t>
            </a:r>
            <a:endParaRPr lang="en-US" dirty="0" smtClean="0"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6096000" cy="345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13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696200" cy="3733800"/>
          </a:xfrm>
        </p:spPr>
        <p:txBody>
          <a:bodyPr/>
          <a:lstStyle/>
          <a:p>
            <a:r>
              <a:rPr lang="en-US" dirty="0" smtClean="0"/>
              <a:t>During the Middle passage, slaves would be transported to the New World.</a:t>
            </a:r>
          </a:p>
          <a:p>
            <a:r>
              <a:rPr lang="en-US" dirty="0" smtClean="0"/>
              <a:t>The crew would buy tobacco and other American goods using profits they made from selling the slaves in the colonies.</a:t>
            </a:r>
          </a:p>
          <a:p>
            <a:r>
              <a:rPr lang="en-US" dirty="0" smtClean="0"/>
              <a:t>They could ship the tobacco and goods back to Britain.</a:t>
            </a:r>
          </a:p>
          <a:p>
            <a:r>
              <a:rPr lang="en-US" dirty="0" smtClean="0"/>
              <a:t>This process was repeated for decades.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32766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Sample Question: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975360" lvl="1" indent="-609600">
              <a:lnSpc>
                <a:spcPct val="90000"/>
              </a:lnSpc>
            </a:pPr>
            <a:r>
              <a:rPr lang="en-US" sz="2200" b="1" i="1" dirty="0" smtClean="0">
                <a:effectLst/>
              </a:rPr>
              <a:t>Rum</a:t>
            </a:r>
          </a:p>
          <a:p>
            <a:pPr marL="975360" lvl="1" indent="-609600">
              <a:lnSpc>
                <a:spcPct val="90000"/>
              </a:lnSpc>
            </a:pPr>
            <a:r>
              <a:rPr lang="en-US" sz="2200" b="1" i="1" dirty="0" smtClean="0">
                <a:effectLst/>
              </a:rPr>
              <a:t>Slaves</a:t>
            </a:r>
          </a:p>
          <a:p>
            <a:pPr marL="975360" lvl="1" indent="-609600">
              <a:lnSpc>
                <a:spcPct val="90000"/>
              </a:lnSpc>
            </a:pPr>
            <a:r>
              <a:rPr lang="en-US" sz="2200" b="1" i="1" dirty="0" smtClean="0">
                <a:effectLst/>
              </a:rPr>
              <a:t>Manufactured goods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>
              <a:effectLst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effectLst/>
              </a:rPr>
              <a:t>The items listed above were part of the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sz="1900" dirty="0" smtClean="0">
                <a:effectLst/>
              </a:rPr>
              <a:t>Products produced in the New England colonies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sz="1900" dirty="0" smtClean="0">
                <a:effectLst/>
              </a:rPr>
              <a:t>Products traded to England from the American colonies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sz="1900" dirty="0" smtClean="0">
                <a:effectLst/>
              </a:rPr>
              <a:t>Items traded along the transatlantic trade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sz="1900" dirty="0" smtClean="0">
                <a:effectLst/>
              </a:rPr>
              <a:t>Items England provided to its American colonies</a:t>
            </a:r>
          </a:p>
        </p:txBody>
      </p:sp>
    </p:spTree>
    <p:extLst>
      <p:ext uri="{BB962C8B-B14F-4D97-AF65-F5344CB8AC3E}">
        <p14:creationId xmlns:p14="http://schemas.microsoft.com/office/powerpoint/2010/main" val="31961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Correct Answer: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C: items traded along the transatlantic trade </a:t>
            </a:r>
          </a:p>
        </p:txBody>
      </p:sp>
    </p:spTree>
    <p:extLst>
      <p:ext uri="{BB962C8B-B14F-4D97-AF65-F5344CB8AC3E}">
        <p14:creationId xmlns:p14="http://schemas.microsoft.com/office/powerpoint/2010/main" val="3726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467600" cy="3962400"/>
          </a:xfrm>
        </p:spPr>
        <p:txBody>
          <a:bodyPr>
            <a:noAutofit/>
          </a:bodyPr>
          <a:lstStyle/>
          <a:p>
            <a:r>
              <a:rPr lang="en-US" dirty="0" smtClean="0"/>
              <a:t>In America, slaves attempted to “make the best” of their lives  while living under the worst circumstances. </a:t>
            </a:r>
          </a:p>
          <a:p>
            <a:r>
              <a:rPr lang="en-US" dirty="0" smtClean="0"/>
              <a:t>Slave communities were rich with music, dance, basket weaving, and pottery making.</a:t>
            </a:r>
          </a:p>
          <a:p>
            <a:r>
              <a:rPr lang="en-US" dirty="0" smtClean="0"/>
              <a:t>Enslaved African brought with them the arts and crafts skills of their various tribes.</a:t>
            </a:r>
          </a:p>
          <a:p>
            <a:r>
              <a:rPr lang="en-US" dirty="0" smtClean="0"/>
              <a:t>On one farm there could be a hundred slaves that could come from just as many tribes in a different part of Africa.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Benjamin Franklin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162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Along with George Washington, is the best know  of Americas Founding Fathers.</a:t>
            </a:r>
          </a:p>
          <a:p>
            <a:r>
              <a:rPr lang="en-US" dirty="0" smtClean="0"/>
              <a:t>He was a printer, writer, and businessman.</a:t>
            </a:r>
          </a:p>
          <a:p>
            <a:r>
              <a:rPr lang="en-US" dirty="0" smtClean="0"/>
              <a:t>Throughout his life, Franklin sought ways to improve himself (</a:t>
            </a:r>
            <a:r>
              <a:rPr lang="en-US" b="1" dirty="0" smtClean="0"/>
              <a:t>individualism</a:t>
            </a:r>
            <a:r>
              <a:rPr lang="en-US" dirty="0" smtClean="0"/>
              <a:t>) and rise in society (</a:t>
            </a:r>
            <a:r>
              <a:rPr lang="en-US" b="1" dirty="0" smtClean="0"/>
              <a:t>social mobility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He succeeded in making himself one of the world’s leading authors, philosophers, scientists, inventors, and politicians.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1524000" cy="181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9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030" y="228600"/>
            <a:ext cx="6965245" cy="1202485"/>
          </a:xfrm>
        </p:spPr>
        <p:txBody>
          <a:bodyPr/>
          <a:lstStyle/>
          <a:p>
            <a:r>
              <a:rPr lang="en-US" dirty="0" smtClean="0"/>
              <a:t>Great Awakening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Christian worship changed in the 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northeastern colonies in the 1730s &amp; 40s.</a:t>
            </a:r>
          </a:p>
          <a:p>
            <a:r>
              <a:rPr lang="en-US" sz="2600" dirty="0" smtClean="0"/>
              <a:t>People were told that each believer should seek his or her own personal emotional relationship with God.</a:t>
            </a:r>
          </a:p>
          <a:p>
            <a:r>
              <a:rPr lang="en-US" sz="2600" dirty="0" smtClean="0"/>
              <a:t>Ministers attracted enormous audiences and often traveled from colony to colony.</a:t>
            </a:r>
          </a:p>
          <a:p>
            <a:r>
              <a:rPr lang="en-US" sz="2600" b="1" dirty="0" smtClean="0"/>
              <a:t>The Great Awakening </a:t>
            </a:r>
            <a:r>
              <a:rPr lang="en-US" sz="2600" dirty="0" smtClean="0"/>
              <a:t>brought many colonists, native Americans, and African Americans into organized Christian churches for the first time. </a:t>
            </a:r>
          </a:p>
          <a:p>
            <a:r>
              <a:rPr lang="en-US" sz="2600" dirty="0" smtClean="0"/>
              <a:t>Christianity grew, established churches lost members to this new way of Christian worship.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48"/>
            <a:ext cx="2057400" cy="216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5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6" y="1219200"/>
            <a:ext cx="8458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effectLst/>
                <a:latin typeface="+mn-lt"/>
              </a:rPr>
              <a:t>      </a:t>
            </a:r>
            <a:r>
              <a:rPr lang="en-US" b="1" dirty="0" smtClean="0">
                <a:effectLst/>
                <a:latin typeface="+mn-lt"/>
              </a:rPr>
              <a:t>Causes of the American Revolution</a:t>
            </a:r>
            <a:br>
              <a:rPr lang="en-US" b="1" dirty="0" smtClean="0">
                <a:effectLst/>
                <a:latin typeface="+mn-lt"/>
              </a:rPr>
            </a:br>
            <a:r>
              <a:rPr lang="en-US" b="1" dirty="0" smtClean="0">
                <a:effectLst/>
                <a:latin typeface="+mn-lt"/>
              </a:rPr>
              <a:t>                          Standard 3</a:t>
            </a:r>
            <a:r>
              <a:rPr lang="en-US" b="1" dirty="0">
                <a:latin typeface="+mn-lt"/>
              </a:rPr>
              <a:t> </a:t>
            </a:r>
            <a:r>
              <a:rPr lang="en-US" sz="4000" b="1" dirty="0" smtClean="0">
                <a:latin typeface="+mn-lt"/>
              </a:rPr>
              <a:t/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/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   </a:t>
            </a:r>
            <a:r>
              <a:rPr lang="en-US" sz="3600" b="1" dirty="0" smtClean="0">
                <a:latin typeface="+mn-lt"/>
              </a:rPr>
              <a:t>French &amp; Indian War</a:t>
            </a:r>
            <a:endParaRPr lang="en-US" sz="3600" b="1" dirty="0" smtClean="0">
              <a:effectLst/>
              <a:latin typeface="+mn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3276600"/>
            <a:ext cx="67818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>
                <a:effectLst/>
              </a:rPr>
              <a:t>The French &amp; Indian War broke in 1754 when Great Britain challenged the French for control of the land that is now Ohio and western Pennsylvania.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2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200" dirty="0" smtClean="0"/>
              <a:t>Native Americans tended to support the French because, as fur traders, the French built forts rather than permanent settlements.</a:t>
            </a:r>
            <a:endParaRPr lang="en-US" sz="2200" dirty="0" smtClean="0">
              <a:effectLst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effectLst/>
            </a:endParaRPr>
          </a:p>
        </p:txBody>
      </p:sp>
      <p:pic>
        <p:nvPicPr>
          <p:cNvPr id="29700" name="Picture 4" descr="MMj0283991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07" y="1295400"/>
            <a:ext cx="2133600" cy="165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93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End of the French &amp; Indian War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the </a:t>
            </a:r>
            <a:r>
              <a:rPr lang="en-US" b="1" dirty="0"/>
              <a:t>Treaty of Paris of 1763</a:t>
            </a:r>
            <a:r>
              <a:rPr lang="en-US" dirty="0"/>
              <a:t>,Britain won control of North America; France lost most of its North American possessions</a:t>
            </a:r>
          </a:p>
          <a:p>
            <a:r>
              <a:rPr lang="en-US" dirty="0"/>
              <a:t>In its attempt to govern a larger colonial empire, Parliament passed a series of</a:t>
            </a:r>
            <a:r>
              <a:rPr lang="en-US" b="1" dirty="0"/>
              <a:t> laws </a:t>
            </a:r>
            <a:r>
              <a:rPr lang="en-US" dirty="0"/>
              <a:t>to control the colonists  </a:t>
            </a:r>
          </a:p>
          <a:p>
            <a:pPr lvl="1"/>
            <a:r>
              <a:rPr lang="en-US" b="1" dirty="0"/>
              <a:t>Proclamation of 1763 </a:t>
            </a:r>
            <a:r>
              <a:rPr lang="en-US" dirty="0"/>
              <a:t>forbade settlement west of Appalachian </a:t>
            </a:r>
            <a:r>
              <a:rPr lang="en-US" dirty="0" smtClean="0"/>
              <a:t>Mountains to </a:t>
            </a:r>
            <a:r>
              <a:rPr lang="en-US" dirty="0"/>
              <a:t>protect them from hostile Indians</a:t>
            </a:r>
          </a:p>
          <a:p>
            <a:pPr lvl="1"/>
            <a:r>
              <a:rPr lang="en-US" b="1" dirty="0"/>
              <a:t>Stamp Act </a:t>
            </a:r>
            <a:r>
              <a:rPr lang="en-US" dirty="0"/>
              <a:t>placed direct taxes on printed materials to pay for war debt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Colonial Resistance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5438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effectLst/>
              </a:rPr>
              <a:t>The colonists believed the king and Parliament were violating their rights as Englishmen.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Among </a:t>
            </a:r>
            <a:r>
              <a:rPr lang="en-US" sz="2800" dirty="0"/>
              <a:t>the rights they felt were being violated were protection from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taxation without representation,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right to a trail by jury of their peers,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protection from searches without warrants,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protection from having troops quartered on their property.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No Taxation </a:t>
            </a:r>
            <a:r>
              <a:rPr lang="en-US" sz="2800" b="1" dirty="0"/>
              <a:t>without </a:t>
            </a:r>
            <a:r>
              <a:rPr lang="en-US" sz="2800" b="1" dirty="0" smtClean="0"/>
              <a:t>Representation </a:t>
            </a:r>
            <a:r>
              <a:rPr lang="en-US" sz="2800" dirty="0"/>
              <a:t>– colonists believed only their colonial legislatures could tax them.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effectLst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754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74" y="2332037"/>
            <a:ext cx="76962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The </a:t>
            </a:r>
            <a:r>
              <a:rPr lang="en-US" sz="2200" b="1" dirty="0" smtClean="0"/>
              <a:t>Stamp Act </a:t>
            </a:r>
            <a:r>
              <a:rPr lang="en-US" sz="2200" dirty="0" smtClean="0"/>
              <a:t>required the colonists to print newspapers, legal documents, playing cards, and etc. on paper bearing special stamps.  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The stamps were equivalent to paying a tax.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In response to the Stamp Act, the </a:t>
            </a:r>
            <a:r>
              <a:rPr lang="en-US" sz="2200" b="1" dirty="0"/>
              <a:t>Sons of Liberty </a:t>
            </a:r>
            <a:r>
              <a:rPr lang="en-US" sz="2200" dirty="0"/>
              <a:t>terrorized stamp agents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In response to the </a:t>
            </a:r>
            <a:r>
              <a:rPr lang="en-US" sz="2200" b="1" dirty="0"/>
              <a:t>Boston Massacre</a:t>
            </a:r>
            <a:r>
              <a:rPr lang="en-US" sz="2200" dirty="0"/>
              <a:t>, each colony formed a </a:t>
            </a:r>
            <a:r>
              <a:rPr lang="en-US" sz="2200" b="1" dirty="0" smtClean="0"/>
              <a:t>Committee </a:t>
            </a:r>
            <a:r>
              <a:rPr lang="en-US" sz="2200" b="1" dirty="0"/>
              <a:t>of </a:t>
            </a:r>
            <a:r>
              <a:rPr lang="en-US" sz="2200" b="1" dirty="0" smtClean="0"/>
              <a:t>Correspondence </a:t>
            </a:r>
            <a:r>
              <a:rPr lang="en-US" sz="2200" dirty="0"/>
              <a:t>to communicate with other colonies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In response to the </a:t>
            </a:r>
            <a:r>
              <a:rPr lang="en-US" sz="2200" b="1" dirty="0"/>
              <a:t>Tea Act</a:t>
            </a:r>
            <a:r>
              <a:rPr lang="en-US" sz="2200" dirty="0"/>
              <a:t>, the </a:t>
            </a:r>
            <a:r>
              <a:rPr lang="en-US" sz="2200" b="1" dirty="0" smtClean="0"/>
              <a:t>Sons of Liberty </a:t>
            </a:r>
            <a:r>
              <a:rPr lang="en-US" sz="2200" dirty="0" smtClean="0"/>
              <a:t>lead by Samuel Adams, </a:t>
            </a:r>
            <a:r>
              <a:rPr lang="en-US" sz="2200" dirty="0"/>
              <a:t>dumped British tea in the Boston </a:t>
            </a:r>
            <a:r>
              <a:rPr lang="en-US" sz="2200" dirty="0" smtClean="0"/>
              <a:t>Harbor. This is known as the </a:t>
            </a:r>
            <a:r>
              <a:rPr lang="en-US" sz="2200" b="1" dirty="0" smtClean="0"/>
              <a:t>Boston Tea Party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49" y="57149"/>
            <a:ext cx="3653051" cy="200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6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53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000" dirty="0"/>
              <a:t>Virginia</a:t>
            </a:r>
            <a:endParaRPr lang="en-US" sz="6000" dirty="0" smtClean="0">
              <a:solidFill>
                <a:schemeClr val="tx2"/>
              </a:solidFill>
            </a:endParaRPr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1295400"/>
            <a:ext cx="7315200" cy="41259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/>
              <a:t>Jamestown</a:t>
            </a:r>
            <a:r>
              <a:rPr lang="en-US" sz="2800" dirty="0" smtClean="0"/>
              <a:t>, Virginia was the first permanent English settlement in the Americas. </a:t>
            </a:r>
          </a:p>
          <a:p>
            <a:pPr>
              <a:defRPr/>
            </a:pPr>
            <a:r>
              <a:rPr lang="en-US" sz="2800" dirty="0" smtClean="0"/>
              <a:t>A corporate colony, founded by the </a:t>
            </a:r>
            <a:r>
              <a:rPr lang="en-US" sz="2800" b="1" dirty="0" smtClean="0"/>
              <a:t>Virginia Company. </a:t>
            </a:r>
          </a:p>
          <a:p>
            <a:pPr eaLnBrk="1" hangingPunct="1">
              <a:defRPr/>
            </a:pPr>
            <a:r>
              <a:rPr lang="en-US" sz="2800" dirty="0" smtClean="0"/>
              <a:t>Investors hoped to make a profit from the colony.</a:t>
            </a:r>
          </a:p>
          <a:p>
            <a:pPr eaLnBrk="1" hangingPunct="1">
              <a:defRPr/>
            </a:pPr>
            <a:r>
              <a:rPr lang="en-US" sz="2800" dirty="0" smtClean="0"/>
              <a:t>Colonists were sent to find </a:t>
            </a:r>
            <a:r>
              <a:rPr lang="en-US" sz="2800" b="1" dirty="0" smtClean="0"/>
              <a:t>gold</a:t>
            </a:r>
            <a:r>
              <a:rPr lang="en-US" sz="2800" dirty="0" smtClean="0"/>
              <a:t> and other valuable </a:t>
            </a:r>
            <a:r>
              <a:rPr lang="en-US" sz="2800" b="1" dirty="0" smtClean="0"/>
              <a:t>natural resources</a:t>
            </a:r>
            <a:r>
              <a:rPr lang="en-US" sz="28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00600"/>
            <a:ext cx="304160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20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965245" cy="12024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Intolerable Acts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76387"/>
            <a:ext cx="76200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In response to the </a:t>
            </a:r>
            <a:r>
              <a:rPr lang="en-US" b="1" dirty="0" smtClean="0">
                <a:effectLst/>
              </a:rPr>
              <a:t>Boston Tea Party, </a:t>
            </a:r>
            <a:r>
              <a:rPr lang="en-US" dirty="0" smtClean="0">
                <a:effectLst/>
              </a:rPr>
              <a:t>Parliament passed a series of laws to punish the colony of Mass., </a:t>
            </a:r>
            <a:r>
              <a:rPr lang="en-US" dirty="0"/>
              <a:t>t</a:t>
            </a:r>
            <a:r>
              <a:rPr lang="en-US" dirty="0" smtClean="0"/>
              <a:t>he port of Boston was closed.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The </a:t>
            </a:r>
            <a:r>
              <a:rPr lang="en-US" b="1" dirty="0" smtClean="0">
                <a:effectLst/>
              </a:rPr>
              <a:t>Daughters of Liberty </a:t>
            </a:r>
            <a:r>
              <a:rPr lang="en-US" dirty="0" smtClean="0">
                <a:effectLst/>
              </a:rPr>
              <a:t>contributed to the cause, leading boycotts of English goods, especially tea.</a:t>
            </a:r>
          </a:p>
          <a:p>
            <a:r>
              <a:rPr lang="en-US" dirty="0" smtClean="0"/>
              <a:t>Colonists called for the </a:t>
            </a:r>
            <a:r>
              <a:rPr lang="en-US" b="1" dirty="0" smtClean="0"/>
              <a:t>First Continental Congress </a:t>
            </a:r>
            <a:r>
              <a:rPr lang="en-US" dirty="0" smtClean="0"/>
              <a:t>to protest these actions and formed colonial militias to resists enforcement of these acts.</a:t>
            </a:r>
            <a:endParaRPr lang="en-US" dirty="0" smtClean="0"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3352800" cy="224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4399"/>
            <a:ext cx="2667000" cy="199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1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6965245" cy="12024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i="1" dirty="0" smtClean="0">
                <a:effectLst/>
              </a:rPr>
              <a:t>“Common Sense”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Written by patriot philosopher </a:t>
            </a:r>
            <a:r>
              <a:rPr lang="en-US" b="1" dirty="0" smtClean="0">
                <a:effectLst/>
              </a:rPr>
              <a:t>Thomas Paine</a:t>
            </a:r>
          </a:p>
          <a:p>
            <a:r>
              <a:rPr lang="en-US" dirty="0" smtClean="0">
                <a:effectLst/>
              </a:rPr>
              <a:t>Message: A call for independence</a:t>
            </a:r>
          </a:p>
          <a:p>
            <a:r>
              <a:rPr lang="en-US" dirty="0" smtClean="0"/>
              <a:t>This small pamphlet had a big effect on colonists and moved many Americans to support independence from Great Britain.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Sold 500,000 copies</a:t>
            </a:r>
          </a:p>
          <a:p>
            <a:endParaRPr lang="en-US" dirty="0" smtClean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8999"/>
            <a:ext cx="3657600" cy="289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5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Sample Question: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>
                <a:effectLst/>
              </a:rPr>
              <a:t>Which event was NOT a direct result of the French and Indian War?</a:t>
            </a:r>
          </a:p>
          <a:p>
            <a:pPr marL="609600" indent="-609600">
              <a:buFont typeface="Wingdings" pitchFamily="2" charset="2"/>
              <a:buAutoNum type="alphaLcPeriod"/>
              <a:defRPr/>
            </a:pPr>
            <a:r>
              <a:rPr lang="en-US" sz="2000" dirty="0" smtClean="0">
                <a:effectLst/>
              </a:rPr>
              <a:t>Proclamation of 1763</a:t>
            </a:r>
          </a:p>
          <a:p>
            <a:pPr marL="609600" indent="-609600">
              <a:buFont typeface="Wingdings" pitchFamily="2" charset="2"/>
              <a:buAutoNum type="alphaLcPeriod"/>
              <a:defRPr/>
            </a:pPr>
            <a:r>
              <a:rPr lang="en-US" sz="2000" dirty="0" smtClean="0">
                <a:effectLst/>
              </a:rPr>
              <a:t>Stamp Act</a:t>
            </a:r>
          </a:p>
          <a:p>
            <a:pPr marL="609600" indent="-609600">
              <a:buFont typeface="Wingdings" pitchFamily="2" charset="2"/>
              <a:buAutoNum type="alphaLcPeriod"/>
              <a:defRPr/>
            </a:pPr>
            <a:r>
              <a:rPr lang="en-US" sz="2000" dirty="0" smtClean="0">
                <a:effectLst/>
              </a:rPr>
              <a:t>Treaty of Paris of 1763</a:t>
            </a:r>
          </a:p>
          <a:p>
            <a:pPr marL="609600" indent="-609600">
              <a:buFont typeface="Wingdings" pitchFamily="2" charset="2"/>
              <a:buAutoNum type="alphaLcPeriod"/>
              <a:defRPr/>
            </a:pPr>
            <a:r>
              <a:rPr lang="en-US" sz="2000" dirty="0" smtClean="0">
                <a:effectLst/>
              </a:rPr>
              <a:t>Tea Act</a:t>
            </a:r>
          </a:p>
          <a:p>
            <a:pPr marL="609600" indent="-609600">
              <a:buFont typeface="Wingdings" pitchFamily="2" charset="2"/>
              <a:buAutoNum type="alphaLcPeriod"/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95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Correct Answer: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D. Tea Act</a:t>
            </a:r>
          </a:p>
        </p:txBody>
      </p:sp>
    </p:spTree>
    <p:extLst>
      <p:ext uri="{BB962C8B-B14F-4D97-AF65-F5344CB8AC3E}">
        <p14:creationId xmlns:p14="http://schemas.microsoft.com/office/powerpoint/2010/main" val="122730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Sample Question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1800" b="1" i="1" dirty="0" smtClean="0">
                <a:effectLst/>
              </a:rPr>
              <a:t>The Sons of Liberty</a:t>
            </a:r>
          </a:p>
          <a:p>
            <a:pPr>
              <a:buFont typeface="Wingdings" pitchFamily="2" charset="2"/>
              <a:buChar char="§"/>
            </a:pPr>
            <a:r>
              <a:rPr lang="en-US" sz="1800" b="1" i="1" dirty="0" smtClean="0">
                <a:effectLst/>
              </a:rPr>
              <a:t>The Daughters of Liberty</a:t>
            </a:r>
          </a:p>
          <a:p>
            <a:pPr>
              <a:buFont typeface="Wingdings" pitchFamily="2" charset="2"/>
              <a:buChar char="§"/>
            </a:pPr>
            <a:r>
              <a:rPr lang="en-US" sz="1800" b="1" i="1" dirty="0" smtClean="0">
                <a:effectLst/>
              </a:rPr>
              <a:t>The committees of correspondence</a:t>
            </a:r>
          </a:p>
          <a:p>
            <a:pPr marL="609600" indent="-609600">
              <a:buFont typeface="Wingdings" pitchFamily="2" charset="2"/>
              <a:buNone/>
            </a:pPr>
            <a:endParaRPr lang="en-US" sz="1800" b="1" dirty="0" smtClean="0">
              <a:effectLst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sz="1800" b="1" dirty="0" smtClean="0">
                <a:effectLst/>
              </a:rPr>
              <a:t>Which issue caused British colonists to form the organizations in the list above?</a:t>
            </a:r>
          </a:p>
          <a:p>
            <a:pPr marL="609600" indent="-609600">
              <a:buFont typeface="Tahoma" pitchFamily="34" charset="0"/>
              <a:buAutoNum type="alphaUcPeriod"/>
            </a:pPr>
            <a:r>
              <a:rPr lang="en-US" sz="1800" dirty="0" smtClean="0">
                <a:effectLst/>
              </a:rPr>
              <a:t>The British Parliament had passed series of taxes on its North American colonies.</a:t>
            </a:r>
          </a:p>
          <a:p>
            <a:pPr marL="609600" indent="-609600">
              <a:buFont typeface="Tahoma" pitchFamily="34" charset="0"/>
              <a:buAutoNum type="alphaUcPeriod"/>
            </a:pPr>
            <a:r>
              <a:rPr lang="en-US" sz="1800" dirty="0" smtClean="0">
                <a:effectLst/>
              </a:rPr>
              <a:t>Native Americans had attacked British colonial outpost within the Northwest Territory.</a:t>
            </a:r>
          </a:p>
          <a:p>
            <a:pPr marL="609600" indent="-609600">
              <a:buFont typeface="Tahoma" pitchFamily="34" charset="0"/>
              <a:buAutoNum type="alphaUcPeriod"/>
            </a:pPr>
            <a:r>
              <a:rPr lang="en-US" sz="1800" dirty="0" smtClean="0">
                <a:effectLst/>
              </a:rPr>
              <a:t>British naval vessels had seized colonial ships and forced colonial sailors into service in the British navy.</a:t>
            </a:r>
          </a:p>
          <a:p>
            <a:pPr marL="609600" indent="-609600">
              <a:buFont typeface="Tahoma" pitchFamily="34" charset="0"/>
              <a:buAutoNum type="alphaUcPeriod"/>
            </a:pPr>
            <a:r>
              <a:rPr lang="en-US" sz="1800" dirty="0" smtClean="0">
                <a:effectLst/>
              </a:rPr>
              <a:t>Armed slave rebellions had begun throughout the British colonies to end the continued practice of slavery.</a:t>
            </a:r>
          </a:p>
          <a:p>
            <a:pPr marL="609600" indent="-609600">
              <a:buFont typeface="Wingdings" pitchFamily="2" charset="2"/>
              <a:buAutoNum type="alphaUcPeriod"/>
            </a:pPr>
            <a:endParaRPr lang="en-US" sz="1800" dirty="0" smtClean="0">
              <a:effectLst/>
            </a:endParaRPr>
          </a:p>
          <a:p>
            <a:pPr marL="609600" indent="-609600">
              <a:buFont typeface="Wingdings" pitchFamily="2" charset="2"/>
              <a:buNone/>
            </a:pPr>
            <a:endParaRPr lang="en-US" sz="1800" i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85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Answer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A.  The British Parliament had passed series of taxes on its North American colonies.</a:t>
            </a:r>
          </a:p>
          <a:p>
            <a:endParaRPr lang="en-US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96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609600"/>
            <a:ext cx="7467600" cy="3429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4400" b="1" dirty="0" smtClean="0">
                <a:effectLst/>
                <a:latin typeface="+mj-lt"/>
              </a:rPr>
              <a:t>IDEOLOGY OF THE AMERICAN REVOLUTION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400" b="1" dirty="0" smtClean="0">
                <a:latin typeface="+mj-lt"/>
              </a:rPr>
              <a:t>Standard 4</a:t>
            </a:r>
            <a:endParaRPr lang="en-US" sz="4400" b="1" dirty="0" smtClean="0">
              <a:effectLst/>
              <a:latin typeface="+mj-lt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5562600" cy="296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Declaration of Independence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2514600" y="1295400"/>
            <a:ext cx="6172200" cy="4983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Author: </a:t>
            </a:r>
            <a:r>
              <a:rPr lang="en-US" sz="2400" b="1" dirty="0" smtClean="0"/>
              <a:t>Thomas Jefferson</a:t>
            </a:r>
          </a:p>
          <a:p>
            <a:pPr eaLnBrk="1" hangingPunct="1">
              <a:defRPr/>
            </a:pPr>
            <a:r>
              <a:rPr lang="en-US" sz="2400" dirty="0" smtClean="0"/>
              <a:t>Based on </a:t>
            </a:r>
            <a:r>
              <a:rPr lang="en-US" sz="2400" b="1" dirty="0" smtClean="0"/>
              <a:t>John Locke’s </a:t>
            </a:r>
            <a:r>
              <a:rPr lang="en-US" sz="2400" dirty="0" smtClean="0"/>
              <a:t>Enlightenment philosophy</a:t>
            </a:r>
          </a:p>
          <a:p>
            <a:pPr lvl="1" eaLnBrk="1" hangingPunct="1">
              <a:defRPr/>
            </a:pPr>
            <a:r>
              <a:rPr lang="en-US" sz="2000" dirty="0" smtClean="0"/>
              <a:t>“All men are created </a:t>
            </a:r>
            <a:r>
              <a:rPr lang="en-US" sz="2000" b="1" dirty="0" smtClean="0"/>
              <a:t>equal</a:t>
            </a:r>
            <a:r>
              <a:rPr lang="en-US" sz="2000" dirty="0" smtClean="0"/>
              <a:t>”</a:t>
            </a:r>
          </a:p>
          <a:p>
            <a:pPr lvl="1" eaLnBrk="1" hangingPunct="1">
              <a:defRPr/>
            </a:pPr>
            <a:r>
              <a:rPr lang="en-US" sz="2000" dirty="0" smtClean="0"/>
              <a:t>All have natural, unalienable rights</a:t>
            </a:r>
          </a:p>
          <a:p>
            <a:pPr lvl="2" eaLnBrk="1" hangingPunct="1">
              <a:defRPr/>
            </a:pPr>
            <a:r>
              <a:rPr lang="en-US" sz="1800" dirty="0" smtClean="0"/>
              <a:t>Life</a:t>
            </a:r>
          </a:p>
          <a:p>
            <a:pPr lvl="2" eaLnBrk="1" hangingPunct="1">
              <a:defRPr/>
            </a:pPr>
            <a:r>
              <a:rPr lang="en-US" sz="1800" dirty="0" smtClean="0"/>
              <a:t>Liberty</a:t>
            </a:r>
          </a:p>
          <a:p>
            <a:pPr lvl="2" eaLnBrk="1" hangingPunct="1">
              <a:defRPr/>
            </a:pPr>
            <a:r>
              <a:rPr lang="en-US" sz="1800" dirty="0" smtClean="0"/>
              <a:t>Pursuit of happiness (Locke said “property”)</a:t>
            </a:r>
          </a:p>
          <a:p>
            <a:pPr lvl="1" eaLnBrk="1" hangingPunct="1">
              <a:defRPr/>
            </a:pPr>
            <a:r>
              <a:rPr lang="en-US" sz="2000" dirty="0" smtClean="0"/>
              <a:t>Government gets its powers from the </a:t>
            </a:r>
            <a:r>
              <a:rPr lang="en-US" sz="2000" b="1" dirty="0" smtClean="0"/>
              <a:t>consent of the people.</a:t>
            </a:r>
          </a:p>
          <a:p>
            <a:pPr lvl="1" eaLnBrk="1" hangingPunct="1">
              <a:defRPr/>
            </a:pPr>
            <a:r>
              <a:rPr lang="en-US" sz="2000" dirty="0" smtClean="0"/>
              <a:t>People have a right to alter or abolish their government after a long period of abuses.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4" y="5334000"/>
            <a:ext cx="304078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6" y="2004373"/>
            <a:ext cx="2266344" cy="195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59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ChangeArrowheads="1"/>
          </p:cNvSpPr>
          <p:nvPr/>
        </p:nvSpPr>
        <p:spPr bwMode="auto">
          <a:xfrm>
            <a:off x="3635375" y="2481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822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/>
              <a:t>Declaration of Independence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24200" y="1447800"/>
            <a:ext cx="5334000" cy="47244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sz="2800" dirty="0" smtClean="0">
                <a:latin typeface="+mj-lt"/>
              </a:rPr>
              <a:t>The Declaration of Independence explains the philosophical reasons for seeking independence from Britain.</a:t>
            </a:r>
          </a:p>
          <a:p>
            <a:pPr marL="457200" indent="-457200" eaLnBrk="1" hangingPunct="1">
              <a:defRPr/>
            </a:pPr>
            <a:r>
              <a:rPr lang="en-US" sz="2800" dirty="0" smtClean="0">
                <a:latin typeface="+mj-lt"/>
              </a:rPr>
              <a:t>In its longest section, it gives examples of how King George III violated the rights of the colonists.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25849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5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Sample Question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effectLst/>
              </a:rPr>
              <a:t>John Locke’s theory that all people have basic natural rights directly influenced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2000" dirty="0" smtClean="0">
                <a:effectLst/>
              </a:rPr>
              <a:t>The Proclamation of 1763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2000" dirty="0" smtClean="0">
                <a:effectLst/>
              </a:rPr>
              <a:t>The Declaration of Independence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2000" dirty="0" smtClean="0">
                <a:effectLst/>
              </a:rPr>
              <a:t>The outbreak of the French and Indian War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2000" dirty="0" smtClean="0">
                <a:effectLst/>
              </a:rPr>
              <a:t>The expansion of transatlantic mercantilism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95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533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Success of the Virginia Colony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0843"/>
            <a:ext cx="7772399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The colonists did not discover any gold, but they learned how to cultivate tobacco.</a:t>
            </a:r>
          </a:p>
          <a:p>
            <a:r>
              <a:rPr lang="en-US" b="1" dirty="0" smtClean="0">
                <a:effectLst/>
              </a:rPr>
              <a:t>Tobacco</a:t>
            </a:r>
            <a:r>
              <a:rPr lang="en-US" dirty="0" smtClean="0">
                <a:effectLst/>
              </a:rPr>
              <a:t> became the most profitable cash crop.</a:t>
            </a:r>
          </a:p>
          <a:p>
            <a:r>
              <a:rPr lang="en-US" b="1" dirty="0" smtClean="0">
                <a:effectLst/>
              </a:rPr>
              <a:t>Headright System </a:t>
            </a:r>
            <a:r>
              <a:rPr lang="en-US" dirty="0" smtClean="0">
                <a:effectLst/>
              </a:rPr>
              <a:t>allowed families to move in and own land.</a:t>
            </a:r>
          </a:p>
          <a:p>
            <a:endParaRPr lang="en-US" dirty="0" smtClean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39512"/>
            <a:ext cx="2713673" cy="203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3276600" cy="25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7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Answer: B. The Declaration of Independence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68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Sample Question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effectLst/>
              </a:rPr>
              <a:t>Which idea from the Social Contract Theory is expressed within the U.S. Declaration of Independence?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2000" dirty="0" smtClean="0">
                <a:effectLst/>
              </a:rPr>
              <a:t>Congress must consist of two legislative houses.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2000" dirty="0" smtClean="0">
                <a:effectLst/>
              </a:rPr>
              <a:t>Political term limits are necessary for all elected officials.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2000" dirty="0" smtClean="0">
                <a:effectLst/>
              </a:rPr>
              <a:t>Government authority comes from the consent of the governed.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2000" dirty="0" smtClean="0">
                <a:effectLst/>
              </a:rPr>
              <a:t>Individual citizens must be protected by a federal bill of rights.</a:t>
            </a:r>
          </a:p>
        </p:txBody>
      </p:sp>
    </p:spTree>
    <p:extLst>
      <p:ext uri="{BB962C8B-B14F-4D97-AF65-F5344CB8AC3E}">
        <p14:creationId xmlns:p14="http://schemas.microsoft.com/office/powerpoint/2010/main" val="9782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Answer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C.  Government authority comes from the consent of the governed.</a:t>
            </a:r>
          </a:p>
          <a:p>
            <a:endParaRPr lang="en-US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27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3360738" y="2217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6965245" cy="120248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 dirty="0" smtClean="0"/>
              <a:t>American Revolution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3581400" y="2217738"/>
            <a:ext cx="4495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war for independence fought between Britain and 13 of its colonies in North America</a:t>
            </a:r>
          </a:p>
          <a:p>
            <a:pPr eaLnBrk="1" hangingPunct="1">
              <a:defRPr/>
            </a:pPr>
            <a:r>
              <a:rPr lang="en-US" dirty="0" smtClean="0"/>
              <a:t>1775-1783</a:t>
            </a:r>
          </a:p>
        </p:txBody>
      </p:sp>
      <p:pic>
        <p:nvPicPr>
          <p:cNvPr id="46085" name="Picture 10" descr="BD0965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39" y="2503227"/>
            <a:ext cx="25225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8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3768725" y="2922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600" b="0" smtClean="0"/>
              <a:t>George Washington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sz="quarter" idx="14"/>
          </p:nvPr>
        </p:nvSpPr>
        <p:spPr>
          <a:xfrm>
            <a:off x="2971800" y="2051713"/>
            <a:ext cx="5368925" cy="36052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Commander of the Continental Army during the Revolution.</a:t>
            </a:r>
          </a:p>
          <a:p>
            <a:pPr eaLnBrk="1" hangingPunct="1">
              <a:defRPr/>
            </a:pPr>
            <a:r>
              <a:rPr lang="en-US" dirty="0" smtClean="0"/>
              <a:t>Took an all volunteer, undisciplined, inexperienced army and turned it into a professional army.</a:t>
            </a:r>
          </a:p>
          <a:p>
            <a:pPr eaLnBrk="1" hangingPunct="1">
              <a:defRPr/>
            </a:pPr>
            <a:r>
              <a:rPr lang="en-US" dirty="0" smtClean="0"/>
              <a:t>He reorganized the army and secured additional equipment and supplies. </a:t>
            </a:r>
          </a:p>
        </p:txBody>
      </p:sp>
      <p:pic>
        <p:nvPicPr>
          <p:cNvPr id="48134" name="Picture 9" descr="j03979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081283"/>
            <a:ext cx="2279550" cy="271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3236" y="762000"/>
            <a:ext cx="6965245" cy="120248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 smtClean="0"/>
              <a:t>Battles of the </a:t>
            </a:r>
            <a:br>
              <a:rPr lang="en-US" sz="4800" b="1" dirty="0" smtClean="0"/>
            </a:br>
            <a:r>
              <a:rPr lang="en-US" sz="4800" b="1" dirty="0" smtClean="0"/>
              <a:t>American Revolution</a:t>
            </a:r>
          </a:p>
        </p:txBody>
      </p:sp>
      <p:sp>
        <p:nvSpPr>
          <p:cNvPr id="138250" name="Rectangle 10"/>
          <p:cNvSpPr>
            <a:spLocks noGrp="1" noChangeArrowheads="1"/>
          </p:cNvSpPr>
          <p:nvPr>
            <p:ph sz="quarter" idx="13"/>
          </p:nvPr>
        </p:nvSpPr>
        <p:spPr>
          <a:xfrm>
            <a:off x="3505200" y="2590800"/>
            <a:ext cx="4343400" cy="24037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 smtClean="0"/>
              <a:t>Battles at Lexington </a:t>
            </a:r>
            <a:r>
              <a:rPr lang="en-US" b="1" dirty="0"/>
              <a:t>and Concord </a:t>
            </a:r>
            <a:r>
              <a:rPr lang="en-US" dirty="0"/>
              <a:t>(1775</a:t>
            </a:r>
            <a:r>
              <a:rPr lang="en-US" dirty="0" smtClean="0"/>
              <a:t>) - </a:t>
            </a:r>
            <a:r>
              <a:rPr lang="en-US" dirty="0"/>
              <a:t>Battles </a:t>
            </a:r>
            <a:r>
              <a:rPr lang="en-US" dirty="0" smtClean="0"/>
              <a:t>that started the American Revolution.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138248" name="j038408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38827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1" descr="j01498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48" y="2355376"/>
            <a:ext cx="219277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41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138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8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965245" cy="12024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Battle of Trenton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43000"/>
            <a:ext cx="7772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effectLst/>
                <a:latin typeface="+mj-lt"/>
              </a:rPr>
              <a:t>Christmas, 1776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effectLst/>
                <a:latin typeface="+mj-lt"/>
              </a:rPr>
              <a:t>Washington’s army, who had volunteered for one year of service, was about to go home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effectLst/>
                <a:latin typeface="+mj-lt"/>
              </a:rPr>
              <a:t>There had been no victories for the army and no reason to reenlist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effectLst/>
                <a:latin typeface="+mj-lt"/>
              </a:rPr>
              <a:t>General Washington planned a surprise attack on Hessian soldiers across the Delaware River from the Continental Army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ffectLst/>
                <a:latin typeface="+mj-lt"/>
              </a:rPr>
              <a:t>Washington and his army </a:t>
            </a:r>
            <a:r>
              <a:rPr lang="en-US" sz="2000" b="1" dirty="0" smtClean="0">
                <a:effectLst/>
                <a:latin typeface="+mj-lt"/>
              </a:rPr>
              <a:t>crossed the Delaware </a:t>
            </a:r>
            <a:r>
              <a:rPr lang="en-US" sz="2000" dirty="0" smtClean="0">
                <a:effectLst/>
                <a:latin typeface="+mj-lt"/>
              </a:rPr>
              <a:t>in the middle of the night (see next slide)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ffectLst/>
                <a:latin typeface="+mj-lt"/>
              </a:rPr>
              <a:t>In the early morning, they attacked the Hessians and won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ffectLst/>
                <a:latin typeface="+mj-lt"/>
              </a:rPr>
              <a:t>In a few days, they defeated a British force at Princeton, NJ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ffectLst/>
                <a:latin typeface="+mj-lt"/>
              </a:rPr>
              <a:t>Many men in Washington’s army, reenlisted and new recruits joined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28598"/>
            <a:ext cx="4114800" cy="242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1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6965245" cy="12024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Valley Forge, PA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19200"/>
            <a:ext cx="7467600" cy="3603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effectLst/>
              </a:rPr>
              <a:t>Winter of 1777-78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/>
              </a:rPr>
              <a:t>Washington and the Continental Army are camped at Valley Forge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/>
              </a:rPr>
              <a:t>They have little food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/>
              </a:rPr>
              <a:t>They have poor shelter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/>
              </a:rPr>
              <a:t>Many have no shoes or blankets to keep them warm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/>
              </a:rPr>
              <a:t>Yet Washington rallies his troops, inspires them, and uses the time to prepare them for battle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46600"/>
            <a:ext cx="3200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0" dirty="0" smtClean="0"/>
              <a:t>Battle of Saratoga </a:t>
            </a:r>
            <a:r>
              <a:rPr lang="en-US" sz="3600" b="0" dirty="0" smtClean="0"/>
              <a:t>(October, 1777)</a:t>
            </a:r>
            <a:r>
              <a:rPr lang="en-US" sz="3600" dirty="0" smtClean="0"/>
              <a:t> </a:t>
            </a:r>
          </a:p>
        </p:txBody>
      </p:sp>
      <p:pic>
        <p:nvPicPr>
          <p:cNvPr id="52227" name="Picture 12" descr="MCj02309560000[1]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52600"/>
            <a:ext cx="2839793" cy="2090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301" name="Rectangle 13"/>
          <p:cNvSpPr>
            <a:spLocks noGrp="1" noChangeArrowheads="1"/>
          </p:cNvSpPr>
          <p:nvPr>
            <p:ph sz="quarter" idx="14"/>
          </p:nvPr>
        </p:nvSpPr>
        <p:spPr>
          <a:xfrm>
            <a:off x="4038600" y="2286000"/>
            <a:ext cx="449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Colonist victory over British.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/>
              <a:t>Turning point </a:t>
            </a:r>
            <a:r>
              <a:rPr lang="en-US" sz="2000" dirty="0" smtClean="0"/>
              <a:t>in Revolutionary War.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Convinced the French to become </a:t>
            </a:r>
            <a:r>
              <a:rPr lang="en-US" sz="2000" b="1" dirty="0" smtClean="0"/>
              <a:t>ally </a:t>
            </a:r>
            <a:r>
              <a:rPr lang="en-US" sz="2000" dirty="0" smtClean="0"/>
              <a:t>of the United States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/>
              <a:t>Benjamin Franklin </a:t>
            </a:r>
            <a:r>
              <a:rPr lang="en-US" sz="2000" dirty="0" smtClean="0"/>
              <a:t>played a key role, as the U.S. diplomat to France, in convincing them to form this </a:t>
            </a:r>
            <a:r>
              <a:rPr lang="en-US" sz="2000" b="1" dirty="0" smtClean="0"/>
              <a:t>alliance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The </a:t>
            </a:r>
            <a:r>
              <a:rPr lang="en-US" sz="2000" b="1" dirty="0" smtClean="0"/>
              <a:t>Marquis de Lafayette </a:t>
            </a:r>
            <a:r>
              <a:rPr lang="en-US" sz="2000" dirty="0" smtClean="0"/>
              <a:t>volunteers to fight. He commanded American troops and fought battles in many states.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52875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55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Battle of Yorktown (1781)</a:t>
            </a:r>
            <a:r>
              <a:rPr lang="en-US" smtClean="0"/>
              <a:t> </a:t>
            </a:r>
          </a:p>
        </p:txBody>
      </p:sp>
      <p:sp>
        <p:nvSpPr>
          <p:cNvPr id="141343" name="Rectangle 31"/>
          <p:cNvSpPr>
            <a:spLocks noGrp="1" noChangeArrowheads="1"/>
          </p:cNvSpPr>
          <p:nvPr>
            <p:ph sz="quarter" idx="14"/>
          </p:nvPr>
        </p:nvSpPr>
        <p:spPr>
          <a:xfrm>
            <a:off x="3429000" y="1905000"/>
            <a:ext cx="5029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Yorktown is located on the peninsula formed by the James and York Rivers that flow into the Chesapeake Bay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Washington and his army entrench themselves on the land side of </a:t>
            </a:r>
            <a:r>
              <a:rPr lang="en-US" sz="2000" b="1" dirty="0" smtClean="0"/>
              <a:t>Yorktown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The French fleet blocks the entrance to the Chesapeake Bay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/>
              <a:t>Lord General Charles Cornwallis </a:t>
            </a:r>
            <a:r>
              <a:rPr lang="en-US" sz="2000" dirty="0" smtClean="0"/>
              <a:t>and the British surrender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The American Revolution is over!</a:t>
            </a:r>
          </a:p>
        </p:txBody>
      </p:sp>
      <p:pic>
        <p:nvPicPr>
          <p:cNvPr id="54277" name="Picture 11" descr="j01494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29301"/>
            <a:ext cx="22018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12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799" cy="12024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Relationship with Powhatan Indians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22510"/>
            <a:ext cx="794432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2400" b="1" dirty="0" smtClean="0"/>
              <a:t>Native Americans </a:t>
            </a:r>
            <a:r>
              <a:rPr lang="en-US" sz="2400" dirty="0" smtClean="0"/>
              <a:t>had lived for centuries on the land the English settlers called Virginia.</a:t>
            </a:r>
          </a:p>
          <a:p>
            <a:r>
              <a:rPr lang="en-US" sz="2400" dirty="0" smtClean="0"/>
              <a:t>The colonist pushed the Powhatans off their land so that it could be used for agriculture, especially to grow tobacco. </a:t>
            </a:r>
          </a:p>
          <a:p>
            <a:r>
              <a:rPr lang="en-US" sz="2400" dirty="0" smtClean="0"/>
              <a:t>Powhatan’s were h</a:t>
            </a:r>
            <a:r>
              <a:rPr lang="en-US" sz="2400" dirty="0" smtClean="0">
                <a:effectLst/>
              </a:rPr>
              <a:t>ostile toward the  new settlers.</a:t>
            </a:r>
          </a:p>
          <a:p>
            <a:r>
              <a:rPr lang="en-US" sz="2400" dirty="0" smtClean="0">
                <a:effectLst/>
              </a:rPr>
              <a:t>They </a:t>
            </a:r>
            <a:r>
              <a:rPr lang="en-US" sz="2400" dirty="0"/>
              <a:t>a</a:t>
            </a:r>
            <a:r>
              <a:rPr lang="en-US" sz="2400" dirty="0" smtClean="0">
                <a:effectLst/>
              </a:rPr>
              <a:t>ttacked Jamestown.</a:t>
            </a:r>
          </a:p>
          <a:p>
            <a:r>
              <a:rPr lang="en-US" sz="2400" dirty="0" smtClean="0">
                <a:effectLst/>
              </a:rPr>
              <a:t>English Capt. John Smith was able to negotiate with them for food. He forced the colonists to farm or face starvation.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29200"/>
            <a:ext cx="2399361" cy="16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3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Treaty of Paris (1783)</a:t>
            </a:r>
            <a:r>
              <a:rPr lang="en-US" smtClean="0"/>
              <a:t> </a:t>
            </a:r>
          </a:p>
        </p:txBody>
      </p:sp>
      <p:sp>
        <p:nvSpPr>
          <p:cNvPr id="142345" name="Rectangle 9"/>
          <p:cNvSpPr>
            <a:spLocks noGrp="1" noChangeArrowheads="1"/>
          </p:cNvSpPr>
          <p:nvPr>
            <p:ph sz="quarter" idx="13"/>
          </p:nvPr>
        </p:nvSpPr>
        <p:spPr>
          <a:xfrm>
            <a:off x="762000" y="1946718"/>
            <a:ext cx="4800600" cy="414928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Officially </a:t>
            </a:r>
            <a:r>
              <a:rPr lang="en-US" sz="2400" b="1" dirty="0" smtClean="0"/>
              <a:t>ended</a:t>
            </a:r>
            <a:r>
              <a:rPr lang="en-US" sz="2400" dirty="0" smtClean="0"/>
              <a:t> the Revolutionary War.</a:t>
            </a:r>
          </a:p>
          <a:p>
            <a:pPr eaLnBrk="1" hangingPunct="1">
              <a:defRPr/>
            </a:pPr>
            <a:r>
              <a:rPr lang="en-US" sz="2400" dirty="0" smtClean="0"/>
              <a:t>British recognized colonists’ independence.</a:t>
            </a:r>
          </a:p>
          <a:p>
            <a:pPr eaLnBrk="1" hangingPunct="1">
              <a:defRPr/>
            </a:pPr>
            <a:r>
              <a:rPr lang="en-US" sz="2400" dirty="0" smtClean="0"/>
              <a:t>British gave colonists </a:t>
            </a:r>
            <a:r>
              <a:rPr lang="en-US" sz="2400" b="1" dirty="0" smtClean="0"/>
              <a:t>all the lands east</a:t>
            </a:r>
            <a:r>
              <a:rPr lang="en-US" sz="2400" dirty="0" smtClean="0"/>
              <a:t> of the Mississippi River</a:t>
            </a:r>
          </a:p>
          <a:p>
            <a:pPr eaLnBrk="1" hangingPunct="1">
              <a:defRPr/>
            </a:pPr>
            <a:r>
              <a:rPr lang="en-US" sz="2400" dirty="0" smtClean="0"/>
              <a:t>Britain ceded Florida to Spain and certain African and Caribbean colonies to France.</a:t>
            </a:r>
          </a:p>
        </p:txBody>
      </p:sp>
      <p:pic>
        <p:nvPicPr>
          <p:cNvPr id="55300" name="Picture 5" descr="The-Treaty-of-Pa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3048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2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Sample Question: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>
                <a:effectLst/>
              </a:rPr>
              <a:t>What battle led the French to form a military alliance with the United States against the British?</a:t>
            </a:r>
          </a:p>
          <a:p>
            <a:pPr marL="609600" indent="-609600">
              <a:buFont typeface="Wingdings" pitchFamily="2" charset="2"/>
              <a:buAutoNum type="alphaLcPeriod"/>
              <a:defRPr/>
            </a:pPr>
            <a:r>
              <a:rPr lang="en-US" sz="2000" dirty="0" smtClean="0">
                <a:effectLst/>
              </a:rPr>
              <a:t>Concord</a:t>
            </a:r>
          </a:p>
          <a:p>
            <a:pPr marL="609600" indent="-609600">
              <a:buFont typeface="Wingdings" pitchFamily="2" charset="2"/>
              <a:buAutoNum type="alphaLcPeriod"/>
              <a:defRPr/>
            </a:pPr>
            <a:r>
              <a:rPr lang="en-US" sz="2000" dirty="0" smtClean="0">
                <a:effectLst/>
              </a:rPr>
              <a:t>Trenton</a:t>
            </a:r>
          </a:p>
          <a:p>
            <a:pPr marL="609600" indent="-609600">
              <a:buFont typeface="Wingdings" pitchFamily="2" charset="2"/>
              <a:buAutoNum type="alphaLcPeriod"/>
              <a:defRPr/>
            </a:pPr>
            <a:r>
              <a:rPr lang="en-US" sz="2000" dirty="0" smtClean="0">
                <a:effectLst/>
              </a:rPr>
              <a:t>Saratoga</a:t>
            </a:r>
          </a:p>
          <a:p>
            <a:pPr marL="609600" indent="-609600">
              <a:buFont typeface="Wingdings" pitchFamily="2" charset="2"/>
              <a:buAutoNum type="alphaLcPeriod"/>
              <a:defRPr/>
            </a:pPr>
            <a:r>
              <a:rPr lang="en-US" sz="2000" dirty="0" smtClean="0">
                <a:effectLst/>
              </a:rPr>
              <a:t>Yorktown</a:t>
            </a:r>
          </a:p>
        </p:txBody>
      </p:sp>
    </p:spTree>
    <p:extLst>
      <p:ext uri="{BB962C8B-B14F-4D97-AF65-F5344CB8AC3E}">
        <p14:creationId xmlns:p14="http://schemas.microsoft.com/office/powerpoint/2010/main" val="110602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Correct Answer: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C: Saratoga</a:t>
            </a:r>
          </a:p>
        </p:txBody>
      </p:sp>
    </p:spTree>
    <p:extLst>
      <p:ext uri="{BB962C8B-B14F-4D97-AF65-F5344CB8AC3E}">
        <p14:creationId xmlns:p14="http://schemas.microsoft.com/office/powerpoint/2010/main" val="128607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22866" y="990600"/>
            <a:ext cx="7450668" cy="12024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Establishing a New Government</a:t>
            </a:r>
            <a:br>
              <a:rPr lang="en-US" dirty="0" smtClean="0">
                <a:effectLst/>
              </a:rPr>
            </a:br>
            <a:r>
              <a:rPr lang="en-US" sz="4800" dirty="0" smtClean="0">
                <a:effectLst/>
              </a:rPr>
              <a:t/>
            </a:r>
            <a:br>
              <a:rPr lang="en-US" sz="4800" dirty="0" smtClean="0">
                <a:effectLst/>
              </a:rPr>
            </a:br>
            <a:r>
              <a:rPr lang="en-US" sz="4800" dirty="0" smtClean="0"/>
              <a:t>Standard 5</a:t>
            </a:r>
            <a:endParaRPr lang="en-US" sz="4800" dirty="0" smtClean="0">
              <a:effectLst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4914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9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965245" cy="120248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Constitutional Convention</a:t>
            </a:r>
          </a:p>
        </p:txBody>
      </p:sp>
      <p:sp>
        <p:nvSpPr>
          <p:cNvPr id="661508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762000" y="2590800"/>
            <a:ext cx="72390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/>
                <a:latin typeface="+mj-lt"/>
              </a:rPr>
              <a:t>1787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/>
                <a:latin typeface="+mj-lt"/>
              </a:rPr>
              <a:t>James Madison introduced a new plan of government to address the </a:t>
            </a:r>
            <a:r>
              <a:rPr lang="en-US" sz="2000" b="1" dirty="0" smtClean="0">
                <a:latin typeface="+mj-lt"/>
              </a:rPr>
              <a:t>W</a:t>
            </a:r>
            <a:r>
              <a:rPr lang="en-US" sz="2000" b="1" dirty="0" smtClean="0">
                <a:effectLst/>
                <a:latin typeface="+mj-lt"/>
              </a:rPr>
              <a:t>eaknesses in the Articles of Confederation.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+mj-lt"/>
              </a:rPr>
              <a:t>No executive branch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+mj-lt"/>
              </a:rPr>
              <a:t>No power to tax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1800" dirty="0" smtClean="0">
                <a:effectLst/>
                <a:latin typeface="+mj-lt"/>
              </a:rPr>
              <a:t>No power to regulate commerce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+mj-lt"/>
              </a:rPr>
              <a:t>No established national currency</a:t>
            </a:r>
            <a:endParaRPr lang="en-US" sz="1800" dirty="0" smtClean="0">
              <a:effectLst/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/>
                <a:latin typeface="+mj-lt"/>
              </a:rPr>
              <a:t>The </a:t>
            </a:r>
            <a:r>
              <a:rPr lang="en-US" sz="2000" b="1" dirty="0" smtClean="0">
                <a:effectLst/>
                <a:latin typeface="+mj-lt"/>
              </a:rPr>
              <a:t>Constitutional Convention</a:t>
            </a:r>
            <a:r>
              <a:rPr lang="en-US" sz="2000" dirty="0" smtClean="0">
                <a:effectLst/>
                <a:latin typeface="+mj-lt"/>
              </a:rPr>
              <a:t>, held in Philadelphia, PA resulted in the creation of a </a:t>
            </a:r>
            <a:r>
              <a:rPr lang="en-US" sz="2000" b="1" dirty="0" smtClean="0">
                <a:effectLst/>
                <a:latin typeface="+mj-lt"/>
              </a:rPr>
              <a:t>FEDERAL </a:t>
            </a:r>
            <a:r>
              <a:rPr lang="en-US" sz="2000" dirty="0" smtClean="0">
                <a:effectLst/>
                <a:latin typeface="+mj-lt"/>
              </a:rPr>
              <a:t>government . With a separate </a:t>
            </a:r>
            <a:r>
              <a:rPr lang="en-US" sz="2000" b="1" dirty="0" smtClean="0">
                <a:effectLst/>
                <a:latin typeface="+mj-lt"/>
              </a:rPr>
              <a:t>executive, judicial ,and legislative </a:t>
            </a:r>
            <a:r>
              <a:rPr lang="en-US" sz="2000" dirty="0" smtClean="0">
                <a:effectLst/>
                <a:latin typeface="+mj-lt"/>
              </a:rPr>
              <a:t>branches.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ffectLst/>
                <a:latin typeface="+mj-lt"/>
              </a:rPr>
              <a:t>The convention </a:t>
            </a:r>
            <a:r>
              <a:rPr lang="en-US" sz="2000" b="1" dirty="0" smtClean="0">
                <a:effectLst/>
                <a:latin typeface="+mj-lt"/>
              </a:rPr>
              <a:t>replaced</a:t>
            </a:r>
            <a:r>
              <a:rPr lang="en-US" sz="2000" dirty="0" smtClean="0">
                <a:effectLst/>
                <a:latin typeface="+mj-lt"/>
              </a:rPr>
              <a:t> the Articles of Confederation with the </a:t>
            </a:r>
            <a:r>
              <a:rPr lang="en-US" sz="2000" b="1" dirty="0" smtClean="0">
                <a:effectLst/>
                <a:latin typeface="+mj-lt"/>
              </a:rPr>
              <a:t>U.S. Constitution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06" y="1371601"/>
            <a:ext cx="250329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13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Shays’s</a:t>
            </a:r>
            <a:r>
              <a:rPr lang="en-US" dirty="0" smtClean="0"/>
              <a:t>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6778752" cy="35935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Daniel Shays led more than a thousand farmers, like him, burdened with War debt as a result of the </a:t>
            </a:r>
            <a:r>
              <a:rPr lang="en-US" dirty="0"/>
              <a:t>R</a:t>
            </a:r>
            <a:r>
              <a:rPr lang="en-US" dirty="0" smtClean="0"/>
              <a:t>evolutionary War.  </a:t>
            </a:r>
          </a:p>
          <a:p>
            <a:r>
              <a:rPr lang="en-US" dirty="0" smtClean="0"/>
              <a:t>Shays and his men tried to seize a federal arsenal in Massachusetts. </a:t>
            </a:r>
          </a:p>
          <a:p>
            <a:r>
              <a:rPr lang="en-US" dirty="0" smtClean="0"/>
              <a:t>Responding to </a:t>
            </a:r>
            <a:r>
              <a:rPr lang="en-US" dirty="0" err="1" smtClean="0"/>
              <a:t>Shays’s</a:t>
            </a:r>
            <a:r>
              <a:rPr lang="en-US" dirty="0" smtClean="0"/>
              <a:t> Rebellion, Washington supported the establishment of a stronger central government. </a:t>
            </a:r>
          </a:p>
          <a:p>
            <a:r>
              <a:rPr lang="en-US" dirty="0" smtClean="0"/>
              <a:t>Washington was elected</a:t>
            </a:r>
            <a:r>
              <a:rPr lang="en-US" b="1" dirty="0" smtClean="0"/>
              <a:t> president </a:t>
            </a:r>
            <a:r>
              <a:rPr lang="en-US" dirty="0" smtClean="0"/>
              <a:t>of the Constitutional </a:t>
            </a:r>
            <a:r>
              <a:rPr lang="en-US" dirty="0" err="1" smtClean="0"/>
              <a:t>Convenetion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6965245" cy="12024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800" dirty="0" smtClean="0">
                <a:effectLst/>
              </a:rPr>
              <a:t>Great Compromise of the Constitutional Convention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838200" y="1981200"/>
            <a:ext cx="40386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Virginia Plan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effectLst/>
              </a:rPr>
              <a:t>Bicameral Congress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effectLst/>
              </a:rPr>
              <a:t>Representation of both houses based on population of the individual states</a:t>
            </a:r>
          </a:p>
        </p:txBody>
      </p:sp>
      <p:sp>
        <p:nvSpPr>
          <p:cNvPr id="60420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5219700" y="1981200"/>
            <a:ext cx="40386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New Jersey Plan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effectLst/>
              </a:rPr>
              <a:t>Unicameral Congress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effectLst/>
              </a:rPr>
              <a:t>Representation of states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en-US" sz="1800" dirty="0" smtClean="0">
                <a:effectLst/>
              </a:rPr>
              <a:t>would be equal</a:t>
            </a:r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2743200" y="3896436"/>
            <a:ext cx="5562600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smtClean="0"/>
              <a:t>Great Compromise</a:t>
            </a:r>
            <a:endParaRPr lang="en-US" sz="2400" dirty="0"/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/>
              <a:t>Bicameral legislature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/>
              <a:t>Representation in the House of Representatives would be </a:t>
            </a:r>
            <a:r>
              <a:rPr lang="en-US" b="1" dirty="0"/>
              <a:t>based on population </a:t>
            </a:r>
            <a:r>
              <a:rPr lang="en-US" dirty="0"/>
              <a:t>of each state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/>
              <a:t>Representation of the Senate would be </a:t>
            </a:r>
            <a:r>
              <a:rPr lang="en-US" b="1" dirty="0"/>
              <a:t>equal</a:t>
            </a:r>
            <a:r>
              <a:rPr lang="en-US" dirty="0"/>
              <a:t> with </a:t>
            </a:r>
            <a:r>
              <a:rPr lang="en-US" b="1" dirty="0"/>
              <a:t>2</a:t>
            </a:r>
            <a:r>
              <a:rPr lang="en-US" dirty="0"/>
              <a:t> senators from each state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5000" y="36576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7712" y="3614738"/>
            <a:ext cx="927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6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800" smtClean="0">
                <a:effectLst/>
              </a:rPr>
              <a:t>The Slavery Debate in the Constitutional Convention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133600"/>
            <a:ext cx="6196405" cy="3603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2000" dirty="0" smtClean="0">
                <a:effectLst/>
              </a:rPr>
              <a:t>Debates over slavery resulted in an agreement to outlaw the importation of slaves from Africa within 20 years (by 1808)</a:t>
            </a:r>
          </a:p>
          <a:p>
            <a:pPr lvl="1"/>
            <a:r>
              <a:rPr lang="en-US" sz="2000" dirty="0" smtClean="0">
                <a:effectLst/>
              </a:rPr>
              <a:t>Southern states being able to count 3 out of 5 slaves in its census for the purpose of representation in Congress (</a:t>
            </a:r>
            <a:r>
              <a:rPr lang="en-US" sz="2000" b="1" dirty="0" smtClean="0">
                <a:effectLst/>
              </a:rPr>
              <a:t>Three-fifths Compromise)</a:t>
            </a:r>
          </a:p>
          <a:p>
            <a:pPr lvl="2"/>
            <a:r>
              <a:rPr lang="en-US" dirty="0" smtClean="0">
                <a:effectLst/>
              </a:rPr>
              <a:t>However, this formula would also be considered for the appropriation of taxes per state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2590800" cy="228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75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Limited Government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98447" y="2121407"/>
            <a:ext cx="6321553" cy="360273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The federal government’s powers are </a:t>
            </a:r>
            <a:r>
              <a:rPr lang="en-US" b="1" dirty="0" smtClean="0">
                <a:effectLst/>
              </a:rPr>
              <a:t>limited</a:t>
            </a:r>
            <a:r>
              <a:rPr lang="en-US" dirty="0" smtClean="0">
                <a:effectLst/>
              </a:rPr>
              <a:t> to those specified in the U.S. Constitution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6246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2469" name="Picture 17" descr="j03392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418" y="3810000"/>
            <a:ext cx="2282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8" descr="j03392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31" y="3736975"/>
            <a:ext cx="2354263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800" smtClean="0">
                <a:effectLst/>
              </a:rPr>
              <a:t>Montesquieu, Enlightenment Thinker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9763"/>
            <a:ext cx="6705600" cy="3603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The framers were greatly influenced by the ideas of </a:t>
            </a:r>
            <a:r>
              <a:rPr lang="en-US" b="1" dirty="0" smtClean="0"/>
              <a:t>Charles de Montesquieu, </a:t>
            </a:r>
            <a:r>
              <a:rPr lang="en-US" dirty="0" smtClean="0"/>
              <a:t>Enlightenment thinker.</a:t>
            </a:r>
          </a:p>
          <a:p>
            <a:r>
              <a:rPr lang="en-US" dirty="0"/>
              <a:t>Championed the idea </a:t>
            </a:r>
            <a:r>
              <a:rPr lang="en-US" dirty="0" smtClean="0"/>
              <a:t>of </a:t>
            </a:r>
            <a:r>
              <a:rPr lang="en-US" b="1" dirty="0" smtClean="0"/>
              <a:t>Separation </a:t>
            </a:r>
            <a:r>
              <a:rPr lang="en-US" b="1" dirty="0"/>
              <a:t>of </a:t>
            </a:r>
            <a:r>
              <a:rPr lang="en-US" b="1" dirty="0" smtClean="0"/>
              <a:t>Powers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rights guaranteed the US citizens by the Constitution </a:t>
            </a:r>
            <a:r>
              <a:rPr lang="en-US" b="1" dirty="0" smtClean="0"/>
              <a:t>limited</a:t>
            </a:r>
            <a:r>
              <a:rPr lang="en-US" dirty="0" smtClean="0"/>
              <a:t> the power of the government.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en-US" b="1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en-US" b="1" dirty="0" smtClean="0">
              <a:effectLst/>
            </a:endParaRPr>
          </a:p>
        </p:txBody>
      </p:sp>
      <p:pic>
        <p:nvPicPr>
          <p:cNvPr id="64516" name="Picture 5" descr="200px-Charles_Montesquie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1752600" cy="276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800" smtClean="0">
                <a:effectLst/>
              </a:rPr>
              <a:t>Virginia’s House of Burgesses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19257"/>
            <a:ext cx="7696200" cy="3603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r>
              <a:rPr lang="en-US" sz="3000" dirty="0" smtClean="0">
                <a:effectLst/>
                <a:latin typeface="+mj-lt"/>
              </a:rPr>
              <a:t>Virginia’s colonial legislature. First system of government in the new settlement.</a:t>
            </a:r>
          </a:p>
          <a:p>
            <a:r>
              <a:rPr lang="en-US" sz="3000" b="1" dirty="0" smtClean="0">
                <a:latin typeface="+mj-lt"/>
              </a:rPr>
              <a:t>House </a:t>
            </a:r>
            <a:r>
              <a:rPr lang="en-US" sz="3000" b="1" dirty="0">
                <a:latin typeface="+mj-lt"/>
              </a:rPr>
              <a:t>of Burgesses </a:t>
            </a:r>
            <a:r>
              <a:rPr lang="en-US" sz="3000" dirty="0">
                <a:latin typeface="+mj-lt"/>
              </a:rPr>
              <a:t>allowed </a:t>
            </a:r>
            <a:r>
              <a:rPr lang="en-US" sz="3000" dirty="0" smtClean="0">
                <a:latin typeface="+mj-lt"/>
              </a:rPr>
              <a:t>self-government</a:t>
            </a:r>
          </a:p>
          <a:p>
            <a:r>
              <a:rPr lang="en-US" sz="3000" b="1" dirty="0">
                <a:latin typeface="+mj-lt"/>
              </a:rPr>
              <a:t>Nathaniel Bacon </a:t>
            </a:r>
            <a:r>
              <a:rPr lang="en-US" sz="3000" dirty="0">
                <a:latin typeface="+mj-lt"/>
              </a:rPr>
              <a:t>led a rebellion because the legislature failed to provide settlers protection from hostile Indians in the backcountry</a:t>
            </a:r>
            <a:r>
              <a:rPr lang="en-US" sz="3000" dirty="0" smtClean="0">
                <a:latin typeface="+mj-lt"/>
              </a:rPr>
              <a:t>.</a:t>
            </a:r>
          </a:p>
          <a:p>
            <a:r>
              <a:rPr lang="en-US" sz="3000" dirty="0" smtClean="0">
                <a:latin typeface="+mj-lt"/>
              </a:rPr>
              <a:t>The H.O.B. put down the rebellion and passed laws to regulate slavery so that poor white colonists would no longer side with slaves against rich white colonists.</a:t>
            </a:r>
            <a:endParaRPr lang="en-US" sz="3000" dirty="0">
              <a:latin typeface="+mj-lt"/>
            </a:endParaRPr>
          </a:p>
          <a:p>
            <a:endParaRPr lang="en-US" dirty="0"/>
          </a:p>
          <a:p>
            <a:endParaRPr lang="en-US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</p:txBody>
      </p:sp>
      <p:pic>
        <p:nvPicPr>
          <p:cNvPr id="7172" name="Picture 4" descr="MCj01494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057" y="1219200"/>
            <a:ext cx="110512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6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665538" y="2568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6965245" cy="120248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0" dirty="0" smtClean="0"/>
              <a:t>Separation of Powers</a:t>
            </a:r>
          </a:p>
        </p:txBody>
      </p:sp>
      <p:sp>
        <p:nvSpPr>
          <p:cNvPr id="63492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65538" y="1981200"/>
            <a:ext cx="48768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effectLst/>
              </a:rPr>
              <a:t>Each branch of government has a specific purpose and powers are different from the other branches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2000" dirty="0" smtClean="0">
                <a:effectLst/>
              </a:rPr>
              <a:t>A </a:t>
            </a:r>
            <a:r>
              <a:rPr lang="en-US" sz="2000" b="1" dirty="0"/>
              <a:t>L</a:t>
            </a:r>
            <a:r>
              <a:rPr lang="en-US" sz="2000" b="1" dirty="0" smtClean="0">
                <a:effectLst/>
              </a:rPr>
              <a:t>egislative </a:t>
            </a:r>
            <a:r>
              <a:rPr lang="en-US" sz="2000" dirty="0" smtClean="0">
                <a:effectLst/>
              </a:rPr>
              <a:t>branch (Congress) – </a:t>
            </a:r>
            <a:r>
              <a:rPr lang="en-US" sz="2000" i="1" dirty="0" smtClean="0">
                <a:effectLst/>
              </a:rPr>
              <a:t>Makes the Laws</a:t>
            </a:r>
          </a:p>
          <a:p>
            <a:pPr lvl="1" eaLnBrk="1" hangingPunct="1">
              <a:buFont typeface="Wingdings" pitchFamily="2" charset="2"/>
              <a:buChar char="q"/>
            </a:pPr>
            <a:endParaRPr lang="en-US" sz="2000" i="1" dirty="0" smtClean="0">
              <a:effectLst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2000" dirty="0" smtClean="0">
                <a:effectLst/>
              </a:rPr>
              <a:t>An </a:t>
            </a:r>
            <a:r>
              <a:rPr lang="en-US" sz="2000" b="1" dirty="0"/>
              <a:t>E</a:t>
            </a:r>
            <a:r>
              <a:rPr lang="en-US" sz="2000" b="1" dirty="0" smtClean="0">
                <a:effectLst/>
              </a:rPr>
              <a:t>xecutive</a:t>
            </a:r>
            <a:r>
              <a:rPr lang="en-US" sz="2000" dirty="0" smtClean="0">
                <a:effectLst/>
              </a:rPr>
              <a:t> branch (the President) – </a:t>
            </a:r>
            <a:r>
              <a:rPr lang="en-US" sz="2000" i="1" dirty="0" smtClean="0">
                <a:effectLst/>
              </a:rPr>
              <a:t>Enforces the Laws</a:t>
            </a:r>
          </a:p>
          <a:p>
            <a:pPr lvl="1" eaLnBrk="1" hangingPunct="1">
              <a:buFont typeface="Wingdings" pitchFamily="2" charset="2"/>
              <a:buChar char="q"/>
            </a:pPr>
            <a:endParaRPr lang="en-US" sz="2000" i="1" dirty="0" smtClean="0">
              <a:effectLst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2000" dirty="0" smtClean="0">
                <a:effectLst/>
              </a:rPr>
              <a:t>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/>
              <a:t>J</a:t>
            </a:r>
            <a:r>
              <a:rPr lang="en-US" sz="2000" b="1" dirty="0" smtClean="0">
                <a:effectLst/>
              </a:rPr>
              <a:t>udicial </a:t>
            </a:r>
            <a:r>
              <a:rPr lang="en-US" sz="2000" dirty="0" smtClean="0">
                <a:effectLst/>
              </a:rPr>
              <a:t>branch (Supreme Court) – </a:t>
            </a:r>
            <a:r>
              <a:rPr lang="en-US" sz="2000" i="1" dirty="0" smtClean="0">
                <a:effectLst/>
              </a:rPr>
              <a:t>Interprets the Law</a:t>
            </a:r>
            <a:r>
              <a:rPr lang="en-US" sz="2000" dirty="0" smtClean="0">
                <a:effectLst/>
              </a:rPr>
              <a:t>.</a:t>
            </a:r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9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685800" y="884237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Checks and Balances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838200" y="2209800"/>
            <a:ext cx="3733800" cy="3602736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</a:rPr>
              <a:t>Each branch of the government </a:t>
            </a:r>
            <a:r>
              <a:rPr lang="en-US" b="1" dirty="0" smtClean="0">
                <a:effectLst/>
              </a:rPr>
              <a:t>checks</a:t>
            </a:r>
            <a:r>
              <a:rPr lang="en-US" dirty="0" smtClean="0">
                <a:effectLst/>
              </a:rPr>
              <a:t> the powers of the other two branches</a:t>
            </a:r>
          </a:p>
          <a:p>
            <a:pPr eaLnBrk="1" hangingPunct="1"/>
            <a:r>
              <a:rPr lang="en-US" dirty="0" smtClean="0">
                <a:effectLst/>
              </a:rPr>
              <a:t>Prevents any branch of government from becoming </a:t>
            </a:r>
            <a:r>
              <a:rPr lang="en-US" b="1" dirty="0" smtClean="0">
                <a:effectLst/>
              </a:rPr>
              <a:t>too powerful</a:t>
            </a:r>
          </a:p>
        </p:txBody>
      </p:sp>
      <p:pic>
        <p:nvPicPr>
          <p:cNvPr id="65540" name="Picture 7" descr="bd0691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25" y="2209800"/>
            <a:ext cx="33528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04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1600200" y="381000"/>
            <a:ext cx="5867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Federalism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273107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3810000" y="1831348"/>
            <a:ext cx="4385830" cy="36027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Distribution of the powers of government between a central </a:t>
            </a:r>
            <a:r>
              <a:rPr lang="en-US" b="1" dirty="0" smtClean="0">
                <a:effectLst/>
              </a:rPr>
              <a:t>(federal</a:t>
            </a:r>
            <a:r>
              <a:rPr lang="en-US" dirty="0" smtClean="0">
                <a:effectLst/>
              </a:rPr>
              <a:t>) government and the regional (</a:t>
            </a:r>
            <a:r>
              <a:rPr lang="en-US" b="1" dirty="0" smtClean="0">
                <a:effectLst/>
              </a:rPr>
              <a:t>states</a:t>
            </a:r>
            <a:r>
              <a:rPr lang="en-US" dirty="0" smtClean="0">
                <a:effectLst/>
              </a:rPr>
              <a:t>) governments.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State laws </a:t>
            </a:r>
            <a:r>
              <a:rPr lang="en-US" b="1" dirty="0" smtClean="0">
                <a:effectLst/>
              </a:rPr>
              <a:t>cannot</a:t>
            </a:r>
            <a:r>
              <a:rPr lang="en-US" dirty="0" smtClean="0">
                <a:effectLst/>
              </a:rPr>
              <a:t> interfere with federal law</a:t>
            </a:r>
          </a:p>
        </p:txBody>
      </p:sp>
    </p:spTree>
    <p:extLst>
      <p:ext uri="{BB962C8B-B14F-4D97-AF65-F5344CB8AC3E}">
        <p14:creationId xmlns:p14="http://schemas.microsoft.com/office/powerpoint/2010/main" val="4034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smtClean="0">
                <a:effectLst/>
              </a:rPr>
              <a:t>Federalists vs.  Anti-federalists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838200" y="2057400"/>
            <a:ext cx="35814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>
                <a:effectLst/>
              </a:rPr>
              <a:t>Federalists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>
                <a:effectLst/>
              </a:rPr>
              <a:t>Supported ratification </a:t>
            </a:r>
            <a:r>
              <a:rPr lang="en-US" sz="1800" dirty="0" smtClean="0">
                <a:effectLst/>
              </a:rPr>
              <a:t>of U.S. Constitution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effectLst/>
              </a:rPr>
              <a:t>Supported strong central (national) government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effectLst/>
              </a:rPr>
              <a:t>Believed it kept factions from becoming too powerful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effectLst/>
              </a:rPr>
              <a:t>Believed the President’s powers would be check by the other branches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effectLst/>
              </a:rPr>
              <a:t>Every state had its own Bill of Rights; that was sufficient</a:t>
            </a:r>
          </a:p>
        </p:txBody>
      </p:sp>
      <p:sp>
        <p:nvSpPr>
          <p:cNvPr id="67588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648200" y="1981200"/>
            <a:ext cx="3718560" cy="3900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>
                <a:effectLst/>
              </a:rPr>
              <a:t>Anti-Federalists</a:t>
            </a:r>
          </a:p>
          <a:p>
            <a:pPr lvl="1">
              <a:lnSpc>
                <a:spcPct val="90000"/>
              </a:lnSpc>
            </a:pPr>
            <a:r>
              <a:rPr lang="en-US" sz="1900" b="1" dirty="0" smtClean="0">
                <a:effectLst/>
              </a:rPr>
              <a:t>Opposed ratification </a:t>
            </a:r>
            <a:r>
              <a:rPr lang="en-US" sz="1900" dirty="0" smtClean="0">
                <a:effectLst/>
              </a:rPr>
              <a:t>of the U.S. Constitution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effectLst/>
              </a:rPr>
              <a:t>Felt power of government should remain with the individual states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effectLst/>
              </a:rPr>
              <a:t>Believed factions could not be controlled from taking power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effectLst/>
              </a:rPr>
              <a:t>Believed the President could become like a dictator with his power as commander-in-chief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effectLst/>
              </a:rPr>
              <a:t>Especially concerned about the absence of a Bill of Rights to protect the rights of citizens</a:t>
            </a:r>
          </a:p>
        </p:txBody>
      </p:sp>
    </p:spTree>
    <p:extLst>
      <p:ext uri="{BB962C8B-B14F-4D97-AF65-F5344CB8AC3E}">
        <p14:creationId xmlns:p14="http://schemas.microsoft.com/office/powerpoint/2010/main" val="131283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Federalist Papers</a:t>
            </a:r>
            <a:endParaRPr lang="en-US" smtClean="0"/>
          </a:p>
        </p:txBody>
      </p:sp>
      <p:sp>
        <p:nvSpPr>
          <p:cNvPr id="497669" name="Rectangle 5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sp>
        <p:nvSpPr>
          <p:cNvPr id="68612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3962400" y="2119313"/>
            <a:ext cx="4343400" cy="360521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 smtClean="0">
                <a:effectLst/>
              </a:rPr>
              <a:t>Newspaper articles published in New York </a:t>
            </a:r>
          </a:p>
          <a:p>
            <a:pPr eaLnBrk="1" hangingPunct="1"/>
            <a:r>
              <a:rPr lang="en-US" sz="2400" dirty="0" smtClean="0">
                <a:effectLst/>
              </a:rPr>
              <a:t>Explained reasons why the states should</a:t>
            </a:r>
            <a:r>
              <a:rPr lang="en-US" sz="2400" b="1" dirty="0" smtClean="0">
                <a:effectLst/>
              </a:rPr>
              <a:t> ratify </a:t>
            </a:r>
            <a:r>
              <a:rPr lang="en-US" sz="2400" dirty="0" smtClean="0">
                <a:effectLst/>
              </a:rPr>
              <a:t>the new US constitution</a:t>
            </a:r>
          </a:p>
          <a:p>
            <a:pPr eaLnBrk="1" hangingPunct="1"/>
            <a:r>
              <a:rPr lang="en-US" dirty="0" smtClean="0"/>
              <a:t>The promise of the </a:t>
            </a:r>
            <a:r>
              <a:rPr lang="en-US" b="1" dirty="0" smtClean="0"/>
              <a:t>Bill of Rights </a:t>
            </a:r>
            <a:r>
              <a:rPr lang="en-US" dirty="0" smtClean="0"/>
              <a:t>convinced a majority of voters to support the Constitution.</a:t>
            </a:r>
            <a:endParaRPr lang="en-US" sz="2400" dirty="0" smtClean="0">
              <a:effectLst/>
            </a:endParaRPr>
          </a:p>
          <a:p>
            <a:pPr eaLnBrk="1" hangingPunct="1"/>
            <a:r>
              <a:rPr lang="en-US" sz="2400" dirty="0" smtClean="0">
                <a:effectLst/>
              </a:rPr>
              <a:t>The anonymous authors</a:t>
            </a:r>
            <a:r>
              <a:rPr lang="en-US" sz="2400" i="1" dirty="0" smtClean="0">
                <a:effectLst/>
              </a:rPr>
              <a:t>:</a:t>
            </a:r>
            <a:r>
              <a:rPr lang="en-US" sz="2400" dirty="0" smtClean="0">
                <a:effectLst/>
              </a:rPr>
              <a:t> Alexander Hamilton, James Madison, John Jay</a:t>
            </a:r>
          </a:p>
        </p:txBody>
      </p:sp>
      <p:pic>
        <p:nvPicPr>
          <p:cNvPr id="68615" name="Picture 10" descr="federali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13357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80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426493" y="5334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Bill of Rights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838200" y="1307910"/>
            <a:ext cx="5029200" cy="48006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endParaRPr lang="en-US" sz="1800" dirty="0"/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1800" dirty="0"/>
              <a:t>Freedom of Speech, Press, Religion and Petition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1800" dirty="0"/>
              <a:t>Right to keep and bear arms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1800" dirty="0"/>
              <a:t>Conditions for quarters of soldiers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1800" dirty="0"/>
              <a:t>Right of search and seizure regulated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1800" dirty="0" smtClean="0"/>
              <a:t>Provisions </a:t>
            </a:r>
            <a:r>
              <a:rPr lang="en-US" sz="1800" dirty="0"/>
              <a:t>concerning prosecution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1800" dirty="0"/>
              <a:t>Right to a speedy trial, witnesses, etc.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1800" dirty="0"/>
              <a:t>Right to a trial by jury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1800" dirty="0"/>
              <a:t>Excessive bail, cruel punishment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1800" dirty="0"/>
              <a:t>Rule of construction of Constitution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1800" dirty="0"/>
              <a:t>Rights of the States under Constitution</a:t>
            </a:r>
            <a:endParaRPr lang="en-US" sz="1800" dirty="0" smtClean="0">
              <a:effectLst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44" y="2438400"/>
            <a:ext cx="213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Sample Question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b="1" dirty="0" smtClean="0">
                <a:effectLst/>
              </a:rPr>
              <a:t>The Bill of Rights was adopted by Congress in 1791 to preserve which political principle?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2000" dirty="0" smtClean="0">
                <a:effectLst/>
              </a:rPr>
              <a:t>The separation of powers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2000" dirty="0" smtClean="0">
                <a:effectLst/>
              </a:rPr>
              <a:t>The restriction of political terms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2000" dirty="0" smtClean="0">
                <a:effectLst/>
              </a:rPr>
              <a:t>The prohibition of racial discrimination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2000" dirty="0" smtClean="0">
                <a:effectLst/>
              </a:rPr>
              <a:t>The limitation of the federal government</a:t>
            </a:r>
          </a:p>
        </p:txBody>
      </p:sp>
    </p:spTree>
    <p:extLst>
      <p:ext uri="{BB962C8B-B14F-4D97-AF65-F5344CB8AC3E}">
        <p14:creationId xmlns:p14="http://schemas.microsoft.com/office/powerpoint/2010/main" val="154313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Answer: D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effectLst/>
              </a:rPr>
              <a:t>The Bill of Rights limited the federal government’s ability to interfere with individuals’ and states’ rights.</a:t>
            </a:r>
          </a:p>
        </p:txBody>
      </p:sp>
    </p:spTree>
    <p:extLst>
      <p:ext uri="{BB962C8B-B14F-4D97-AF65-F5344CB8AC3E}">
        <p14:creationId xmlns:p14="http://schemas.microsoft.com/office/powerpoint/2010/main" val="39480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70" y="1924334"/>
            <a:ext cx="7666630" cy="4324066"/>
          </a:xfrm>
        </p:spPr>
        <p:txBody>
          <a:bodyPr/>
          <a:lstStyle/>
          <a:p>
            <a:r>
              <a:rPr lang="en-US" b="1" dirty="0" smtClean="0"/>
              <a:t>George Washington </a:t>
            </a:r>
            <a:r>
              <a:rPr lang="en-US" dirty="0" smtClean="0"/>
              <a:t>was the most influential and popular figure in the US.</a:t>
            </a:r>
          </a:p>
          <a:p>
            <a:r>
              <a:rPr lang="en-US" dirty="0" smtClean="0"/>
              <a:t>He made Thomas </a:t>
            </a:r>
            <a:r>
              <a:rPr lang="en-US" b="1" dirty="0" smtClean="0"/>
              <a:t>Jefferson</a:t>
            </a:r>
            <a:r>
              <a:rPr lang="en-US" dirty="0" smtClean="0"/>
              <a:t> Secretary of State and Alexander Hamilton Secretary of Treasury.</a:t>
            </a:r>
          </a:p>
          <a:p>
            <a:r>
              <a:rPr lang="en-US" b="1" dirty="0" smtClean="0"/>
              <a:t>Jefferson </a:t>
            </a:r>
            <a:r>
              <a:rPr lang="en-US" dirty="0" smtClean="0"/>
              <a:t>and </a:t>
            </a:r>
            <a:r>
              <a:rPr lang="en-US" b="1" dirty="0" smtClean="0"/>
              <a:t>Hamilton</a:t>
            </a:r>
            <a:r>
              <a:rPr lang="en-US" dirty="0" smtClean="0"/>
              <a:t> had significant differences of opinion about the legitimate power of the government.</a:t>
            </a:r>
          </a:p>
          <a:p>
            <a:r>
              <a:rPr lang="en-US" dirty="0" smtClean="0"/>
              <a:t>Jefferson believed the national government must </a:t>
            </a:r>
            <a:r>
              <a:rPr lang="en-US" b="1" dirty="0" smtClean="0"/>
              <a:t>limit its power</a:t>
            </a:r>
            <a:r>
              <a:rPr lang="en-US" dirty="0" smtClean="0"/>
              <a:t> to what is in the Constitution.</a:t>
            </a:r>
          </a:p>
        </p:txBody>
      </p:sp>
    </p:spTree>
    <p:extLst>
      <p:ext uri="{BB962C8B-B14F-4D97-AF65-F5344CB8AC3E}">
        <p14:creationId xmlns:p14="http://schemas.microsoft.com/office/powerpoint/2010/main" val="15701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239000" cy="4114800"/>
          </a:xfrm>
        </p:spPr>
        <p:txBody>
          <a:bodyPr/>
          <a:lstStyle/>
          <a:p>
            <a:r>
              <a:rPr lang="en-US" dirty="0"/>
              <a:t>Hamilton wanted to </a:t>
            </a:r>
            <a:r>
              <a:rPr lang="en-US" b="1" dirty="0"/>
              <a:t>expand the power of the government</a:t>
            </a:r>
            <a:r>
              <a:rPr lang="en-US" dirty="0"/>
              <a:t> to stabilize the nation and its economy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 the end of Washington’s 2</a:t>
            </a:r>
            <a:r>
              <a:rPr lang="en-US" baseline="30000" dirty="0" smtClean="0"/>
              <a:t>nd</a:t>
            </a:r>
            <a:r>
              <a:rPr lang="en-US" dirty="0" smtClean="0"/>
              <a:t> term, the two men and their supporters attacked one another and competed to replace him.</a:t>
            </a:r>
          </a:p>
          <a:p>
            <a:r>
              <a:rPr lang="en-US" dirty="0" smtClean="0"/>
              <a:t>Washington warned about the dangers of political parties (factions) in his farewell address.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800" smtClean="0">
                <a:effectLst/>
              </a:rPr>
              <a:t>First Africans in Virginia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26339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dirty="0" smtClean="0">
                <a:effectLst/>
              </a:rPr>
              <a:t>In 1619 a Dutch slave ship arrived in the colony.</a:t>
            </a:r>
          </a:p>
          <a:p>
            <a:r>
              <a:rPr lang="en-US" sz="2800" dirty="0" smtClean="0">
                <a:effectLst/>
              </a:rPr>
              <a:t>The Africans on board (who were destined to be traded as slaves in the West Indies),  were traded for supplies in Virginia.</a:t>
            </a:r>
          </a:p>
          <a:p>
            <a:r>
              <a:rPr lang="en-US" sz="2800" dirty="0" smtClean="0">
                <a:effectLst/>
              </a:rPr>
              <a:t>The Virginia colony treated the Africans as indentured servants, </a:t>
            </a:r>
            <a:r>
              <a:rPr lang="en-US" sz="2800" b="1" dirty="0" smtClean="0">
                <a:effectLst/>
              </a:rPr>
              <a:t>not slaves.</a:t>
            </a:r>
          </a:p>
          <a:p>
            <a:r>
              <a:rPr lang="en-US" sz="2800" dirty="0" smtClean="0">
                <a:effectLst/>
              </a:rPr>
              <a:t>All of them eventually gained their freedom before slavery was introduced in Virginia.</a:t>
            </a:r>
          </a:p>
        </p:txBody>
      </p:sp>
      <p:pic>
        <p:nvPicPr>
          <p:cNvPr id="8196" name="Picture 4" descr="MCj015533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6025"/>
            <a:ext cx="16383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06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Early Presidents</a:t>
            </a:r>
          </a:p>
        </p:txBody>
      </p:sp>
      <p:sp>
        <p:nvSpPr>
          <p:cNvPr id="72707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963612" y="2043303"/>
            <a:ext cx="3886200" cy="36027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effectLst/>
              </a:rPr>
              <a:t>George Washington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ffectLst/>
              </a:rPr>
              <a:t>Proclaimed U.S. </a:t>
            </a:r>
            <a:r>
              <a:rPr lang="en-US" sz="2000" b="1" dirty="0" smtClean="0">
                <a:effectLst/>
              </a:rPr>
              <a:t>neutrality</a:t>
            </a:r>
            <a:r>
              <a:rPr lang="en-US" sz="2000" dirty="0" smtClean="0">
                <a:effectLst/>
              </a:rPr>
              <a:t> in the war between England and France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ffectLst/>
              </a:rPr>
              <a:t>As commander in chief, sent troops to stop the rebellion over the whiskey tax (</a:t>
            </a:r>
            <a:r>
              <a:rPr lang="en-US" sz="2000" b="1" dirty="0" smtClean="0">
                <a:effectLst/>
              </a:rPr>
              <a:t>Whiskey Rebellion)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ffectLst/>
              </a:rPr>
              <a:t>First political parties formed during this presidency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ffectLst/>
              </a:rPr>
              <a:t>Federalists (Hamilton)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ffectLst/>
              </a:rPr>
              <a:t>Democratic-Republicans (Jefferson)</a:t>
            </a:r>
          </a:p>
        </p:txBody>
      </p:sp>
      <p:sp>
        <p:nvSpPr>
          <p:cNvPr id="72708" name="Rectangle 5"/>
          <p:cNvSpPr>
            <a:spLocks noGrp="1" noChangeArrowheads="1"/>
          </p:cNvSpPr>
          <p:nvPr>
            <p:ph sz="quarter" idx="14"/>
          </p:nvPr>
        </p:nvSpPr>
        <p:spPr>
          <a:xfrm>
            <a:off x="5029200" y="2117181"/>
            <a:ext cx="3429000" cy="3605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effectLst/>
              </a:rPr>
              <a:t>John Adams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ffectLst/>
              </a:rPr>
              <a:t>Federalist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ffectLst/>
              </a:rPr>
              <a:t>Sent representatives to France to negotiate problems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ffectLst/>
              </a:rPr>
              <a:t>French officials tried to bribe them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ffectLst/>
              </a:rPr>
              <a:t>Referred to as the </a:t>
            </a:r>
            <a:r>
              <a:rPr lang="en-US" sz="1800" b="1" dirty="0" smtClean="0">
                <a:effectLst/>
              </a:rPr>
              <a:t>XYZ Affair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effectLst/>
              </a:rPr>
              <a:t>Led to a Quasi War with France</a:t>
            </a:r>
          </a:p>
        </p:txBody>
      </p:sp>
      <p:pic>
        <p:nvPicPr>
          <p:cNvPr id="72709" name="Picture 7" descr="MCj039792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09165"/>
            <a:ext cx="16224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8" descr="MCj015140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48225"/>
            <a:ext cx="12985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2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Sample Question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b="1" dirty="0" smtClean="0">
                <a:effectLst/>
              </a:rPr>
              <a:t>One reason the colony of Virginia succeeded was the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2000" dirty="0" smtClean="0">
                <a:effectLst/>
              </a:rPr>
              <a:t>profitable tobacco crop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2000" dirty="0" smtClean="0">
                <a:effectLst/>
              </a:rPr>
              <a:t>leadership of John Smith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2000" dirty="0" smtClean="0">
                <a:effectLst/>
              </a:rPr>
              <a:t>management of the Virginia Company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2000" dirty="0" smtClean="0">
                <a:effectLst/>
              </a:rPr>
              <a:t>relationship with the Powhatan Indians</a:t>
            </a:r>
          </a:p>
          <a:p>
            <a:pPr marL="609600" indent="-609600">
              <a:buFont typeface="Wingdings" pitchFamily="2" charset="2"/>
              <a:buAutoNum type="alphaLcPeriod"/>
            </a:pPr>
            <a:endParaRPr lang="en-US" dirty="0" smtClean="0">
              <a:effectLst/>
            </a:endParaRPr>
          </a:p>
          <a:p>
            <a:pPr marL="609600" indent="-609600">
              <a:buFont typeface="Wingdings" pitchFamily="2" charset="2"/>
              <a:buAutoNum type="alphaLcPeriod"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038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399</TotalTime>
  <Words>3679</Words>
  <Application>Microsoft Office PowerPoint</Application>
  <PresentationFormat>On-screen Show (4:3)</PresentationFormat>
  <Paragraphs>418</Paragraphs>
  <Slides>80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Brush Script MT</vt:lpstr>
      <vt:lpstr>Calibri</vt:lpstr>
      <vt:lpstr>Constantia</vt:lpstr>
      <vt:lpstr>Franklin Gothic Book</vt:lpstr>
      <vt:lpstr>Rage Italic</vt:lpstr>
      <vt:lpstr>Tahoma</vt:lpstr>
      <vt:lpstr>Times New Roman</vt:lpstr>
      <vt:lpstr>Wingdings</vt:lpstr>
      <vt:lpstr>Pushpin</vt:lpstr>
      <vt:lpstr>  U.S History E.O.C.T. Part I Colonization to Constitution </vt:lpstr>
      <vt:lpstr>Domain I Standards 1 - 5</vt:lpstr>
      <vt:lpstr>Colonial Period  Standard 1</vt:lpstr>
      <vt:lpstr>PowerPoint Presentation</vt:lpstr>
      <vt:lpstr>Success of the Virginia Colony</vt:lpstr>
      <vt:lpstr>Relationship with Powhatan Indians</vt:lpstr>
      <vt:lpstr>Virginia’s House of Burgesses</vt:lpstr>
      <vt:lpstr>First Africans in Virginia</vt:lpstr>
      <vt:lpstr>Sample Question</vt:lpstr>
      <vt:lpstr>Answer:</vt:lpstr>
      <vt:lpstr>New England</vt:lpstr>
      <vt:lpstr>Massachusetts Bay Colony</vt:lpstr>
      <vt:lpstr>Puritans vs. Native Americans</vt:lpstr>
      <vt:lpstr>Tension in New England</vt:lpstr>
      <vt:lpstr>Halfway Covenant</vt:lpstr>
      <vt:lpstr>Salem Witch Trails</vt:lpstr>
      <vt:lpstr>Massachusetts Bay Loses Its Charter</vt:lpstr>
      <vt:lpstr>Sample Question</vt:lpstr>
      <vt:lpstr>Answer:</vt:lpstr>
      <vt:lpstr>Mid-Atlantic Colonies </vt:lpstr>
      <vt:lpstr>Pennsylvania</vt:lpstr>
      <vt:lpstr>Sample Question</vt:lpstr>
      <vt:lpstr>Correct Answer:</vt:lpstr>
      <vt:lpstr>French Settlement of Quebec</vt:lpstr>
      <vt:lpstr>                        Standard 2   Mercantilism</vt:lpstr>
      <vt:lpstr>Triangular Trade Route</vt:lpstr>
      <vt:lpstr>Transatlantic Trade</vt:lpstr>
      <vt:lpstr>African Colonial Population</vt:lpstr>
      <vt:lpstr>Middle Passage</vt:lpstr>
      <vt:lpstr>PowerPoint Presentation</vt:lpstr>
      <vt:lpstr>Sample Question:</vt:lpstr>
      <vt:lpstr>Correct Answer:</vt:lpstr>
      <vt:lpstr>African American Culture</vt:lpstr>
      <vt:lpstr>Benjamin Franklin</vt:lpstr>
      <vt:lpstr>Great Awakening</vt:lpstr>
      <vt:lpstr>      Causes of the American Revolution                           Standard 3      French &amp; Indian War</vt:lpstr>
      <vt:lpstr>End of the French &amp; Indian War</vt:lpstr>
      <vt:lpstr>Colonial Resistance</vt:lpstr>
      <vt:lpstr>PowerPoint Presentation</vt:lpstr>
      <vt:lpstr>Intolerable Acts</vt:lpstr>
      <vt:lpstr>“Common Sense”</vt:lpstr>
      <vt:lpstr>Sample Question:</vt:lpstr>
      <vt:lpstr>Correct Answer:</vt:lpstr>
      <vt:lpstr>Sample Question</vt:lpstr>
      <vt:lpstr>Answer</vt:lpstr>
      <vt:lpstr>PowerPoint Presentation</vt:lpstr>
      <vt:lpstr>PowerPoint Presentation</vt:lpstr>
      <vt:lpstr>Declaration of Independence</vt:lpstr>
      <vt:lpstr>Sample Question</vt:lpstr>
      <vt:lpstr>PowerPoint Presentation</vt:lpstr>
      <vt:lpstr>Sample Question</vt:lpstr>
      <vt:lpstr>Answer</vt:lpstr>
      <vt:lpstr>American Revolution</vt:lpstr>
      <vt:lpstr>George Washington</vt:lpstr>
      <vt:lpstr>Battles of the  American Revolution</vt:lpstr>
      <vt:lpstr>Battle of Trenton</vt:lpstr>
      <vt:lpstr>Valley Forge, PA</vt:lpstr>
      <vt:lpstr>Battle of Saratoga (October, 1777) </vt:lpstr>
      <vt:lpstr>Battle of Yorktown (1781) </vt:lpstr>
      <vt:lpstr>Treaty of Paris (1783) </vt:lpstr>
      <vt:lpstr>Sample Question:</vt:lpstr>
      <vt:lpstr>Correct Answer:</vt:lpstr>
      <vt:lpstr>Establishing a New Government  Standard 5</vt:lpstr>
      <vt:lpstr>Constitutional Convention</vt:lpstr>
      <vt:lpstr>Shays’s Rebellion</vt:lpstr>
      <vt:lpstr>Great Compromise of the Constitutional Convention</vt:lpstr>
      <vt:lpstr>The Slavery Debate in the Constitutional Convention</vt:lpstr>
      <vt:lpstr>Limited Government</vt:lpstr>
      <vt:lpstr>Montesquieu, Enlightenment Thinker</vt:lpstr>
      <vt:lpstr>Separation of Powers</vt:lpstr>
      <vt:lpstr>PowerPoint Presentation</vt:lpstr>
      <vt:lpstr>PowerPoint Presentation</vt:lpstr>
      <vt:lpstr>Federalists vs.  Anti-federalists</vt:lpstr>
      <vt:lpstr>Federalist Papers</vt:lpstr>
      <vt:lpstr>PowerPoint Presentation</vt:lpstr>
      <vt:lpstr>Sample Question</vt:lpstr>
      <vt:lpstr>PowerPoint Presentation</vt:lpstr>
      <vt:lpstr>Political Parties</vt:lpstr>
      <vt:lpstr>PowerPoint Presentation</vt:lpstr>
      <vt:lpstr>Early Presidents</vt:lpstr>
    </vt:vector>
  </TitlesOfParts>
  <Company>Henry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History E.O.C.T. Part I Colonization to Constitution</dc:title>
  <dc:creator>HCS</dc:creator>
  <cp:lastModifiedBy>Hock, Michael</cp:lastModifiedBy>
  <cp:revision>40</cp:revision>
  <dcterms:created xsi:type="dcterms:W3CDTF">2013-03-29T13:36:34Z</dcterms:created>
  <dcterms:modified xsi:type="dcterms:W3CDTF">2015-02-24T19:05:58Z</dcterms:modified>
</cp:coreProperties>
</file>